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72" r:id="rId1"/>
  </p:sldMasterIdLst>
  <p:notesMasterIdLst>
    <p:notesMasterId r:id="rId18"/>
  </p:notesMasterIdLst>
  <p:sldIdLst>
    <p:sldId id="277" r:id="rId2"/>
    <p:sldId id="843" r:id="rId3"/>
    <p:sldId id="1029" r:id="rId4"/>
    <p:sldId id="1030" r:id="rId5"/>
    <p:sldId id="1040" r:id="rId6"/>
    <p:sldId id="1041" r:id="rId7"/>
    <p:sldId id="1033" r:id="rId8"/>
    <p:sldId id="1036" r:id="rId9"/>
    <p:sldId id="1032" r:id="rId10"/>
    <p:sldId id="1042" r:id="rId11"/>
    <p:sldId id="1037" r:id="rId12"/>
    <p:sldId id="1034" r:id="rId13"/>
    <p:sldId id="1039" r:id="rId14"/>
    <p:sldId id="1035" r:id="rId15"/>
    <p:sldId id="1043" r:id="rId16"/>
    <p:sldId id="867" r:id="rId17"/>
  </p:sldIdLst>
  <p:sldSz cx="9144000" cy="6858000" type="screen4x3"/>
  <p:notesSz cx="6858000" cy="9144000"/>
  <p:embeddedFontLst>
    <p:embeddedFont>
      <p:font typeface="等线" panose="02010600030101010101" pitchFamily="2" charset="-122"/>
      <p:regular r:id="rId19"/>
      <p:bold r:id="rId20"/>
    </p:embeddedFon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华文细黑" panose="02010600040101010101" pitchFamily="2" charset="-122"/>
      <p:regular r:id="rId25"/>
    </p:embeddedFont>
    <p:embeddedFont>
      <p:font typeface="微软雅黑" panose="020B0503020204020204" pitchFamily="34" charset="-122"/>
      <p:regular r:id="rId26"/>
      <p:bold r:id="rId27"/>
    </p:embeddedFont>
  </p:embeddedFontLst>
  <p:defaultTextStyle>
    <a:defPPr>
      <a:defRPr lang="zh-TW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BF"/>
    <a:srgbClr val="117DA6"/>
    <a:srgbClr val="66BE29"/>
    <a:srgbClr val="55B142"/>
    <a:srgbClr val="44A45B"/>
    <a:srgbClr val="339774"/>
    <a:srgbClr val="228A8D"/>
    <a:srgbClr val="618F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度样式 2 - 强调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强调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327F97BB-C833-4FB7-BDE5-3F7075034690}" styleName="主题样式 2 - 强调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主题样式 2 - 强调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浅色样式 1 - 强调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浅色样式 3 - 强调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FD4443E-F989-4FC4-A0C8-D5A2AF1F390B}" styleName="深色样式 1 - 强调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907" autoAdjust="0"/>
    <p:restoredTop sz="88700" autoAdjust="0"/>
  </p:normalViewPr>
  <p:slideViewPr>
    <p:cSldViewPr>
      <p:cViewPr varScale="1">
        <p:scale>
          <a:sx n="82" d="100"/>
          <a:sy n="82" d="100"/>
        </p:scale>
        <p:origin x="564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12" y="2274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57" d="100"/>
          <a:sy n="57" d="100"/>
        </p:scale>
        <p:origin x="-252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4516" name="Rectangle 4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sp>
      <p:sp>
        <p:nvSpPr>
          <p:cNvPr id="102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noProof="0"/>
              <a:t>按一下以編輯母片</a:t>
            </a:r>
          </a:p>
          <a:p>
            <a:pPr lvl="1"/>
            <a:r>
              <a:rPr lang="zh-TW" altLang="en-US" noProof="0"/>
              <a:t>第二層</a:t>
            </a:r>
          </a:p>
          <a:p>
            <a:pPr lvl="2"/>
            <a:r>
              <a:rPr lang="zh-TW" altLang="en-US" noProof="0"/>
              <a:t>第三層</a:t>
            </a:r>
          </a:p>
          <a:p>
            <a:pPr lvl="3"/>
            <a:r>
              <a:rPr lang="zh-TW" altLang="en-US" noProof="0"/>
              <a:t>第四層</a:t>
            </a:r>
          </a:p>
          <a:p>
            <a:pPr lvl="4"/>
            <a:r>
              <a:rPr lang="zh-TW" altLang="en-US" noProof="0"/>
              <a:t>第五層</a:t>
            </a:r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itchFamily="34" charset="0"/>
                <a:ea typeface="PMingLiU" pitchFamily="18" charset="-120"/>
              </a:defRPr>
            </a:lvl1pPr>
          </a:lstStyle>
          <a:p>
            <a:pPr>
              <a:defRPr/>
            </a:pPr>
            <a:fld id="{9C67F2E1-1225-4EC9-A3B8-9425376075E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PMingLiU" pitchFamily="18" charset="-120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PMingLiU" pitchFamily="18" charset="-12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PMingLiU" pitchFamily="18" charset="-12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PMingLiU" pitchFamily="18" charset="-12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34" charset="0"/>
        <a:ea typeface="PMingLiU" pitchFamily="18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5539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 dirty="0">
                <a:ea typeface="PMingLiU" charset="-120"/>
              </a:rPr>
              <a:t>&gt;hydra -l administrator -P </a:t>
            </a:r>
            <a:r>
              <a:rPr lang="en-US" altLang="zh-CN" dirty="0" err="1">
                <a:ea typeface="PMingLiU" charset="-120"/>
              </a:rPr>
              <a:t>a.txt</a:t>
            </a:r>
            <a:r>
              <a:rPr lang="en-US" altLang="zh-CN" dirty="0">
                <a:ea typeface="PMingLiU" charset="-120"/>
              </a:rPr>
              <a:t> 192.168.132.128 </a:t>
            </a:r>
            <a:r>
              <a:rPr lang="en-US" altLang="zh-CN">
                <a:ea typeface="PMingLiU" charset="-120"/>
              </a:rPr>
              <a:t>smb</a:t>
            </a:r>
          </a:p>
        </p:txBody>
      </p:sp>
      <p:sp>
        <p:nvSpPr>
          <p:cNvPr id="65540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93FD1D2-55C7-4F6F-AC55-2ED01844EF22}" type="slidenum">
              <a:rPr lang="en-US" altLang="zh-CN" smtClean="0">
                <a:ea typeface="PMingLiU" charset="-120"/>
              </a:rPr>
              <a:pPr/>
              <a:t>1</a:t>
            </a:fld>
            <a:endParaRPr lang="en-US" altLang="zh-CN">
              <a:ea typeface="PMingLiU" charset="-12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6563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r>
              <a:rPr lang="en-US" altLang="zh-CN" dirty="0">
                <a:ea typeface="PMingLiU" charset="-120"/>
              </a:rPr>
              <a:t>ftp  </a:t>
            </a:r>
            <a:r>
              <a:rPr lang="zh-CN" altLang="en-US" dirty="0">
                <a:ea typeface="PMingLiU" charset="-120"/>
              </a:rPr>
              <a:t>密码破解    </a:t>
            </a:r>
            <a:r>
              <a:rPr lang="en-US" altLang="zh-CN" dirty="0">
                <a:ea typeface="PMingLiU" charset="-120"/>
              </a:rPr>
              <a:t>windows</a:t>
            </a:r>
            <a:r>
              <a:rPr lang="zh-CN" altLang="en-US" dirty="0">
                <a:ea typeface="PMingLiU" charset="-120"/>
              </a:rPr>
              <a:t>登陆密码    </a:t>
            </a:r>
            <a:r>
              <a:rPr lang="en-US" altLang="zh-CN" dirty="0" err="1">
                <a:ea typeface="PMingLiU" charset="-120"/>
              </a:rPr>
              <a:t>rdp</a:t>
            </a:r>
            <a:r>
              <a:rPr lang="en-US" altLang="zh-CN" dirty="0">
                <a:ea typeface="PMingLiU" charset="-120"/>
              </a:rPr>
              <a:t>   telnet  </a:t>
            </a:r>
            <a:r>
              <a:rPr lang="en-US" altLang="zh-CN" dirty="0" err="1">
                <a:ea typeface="PMingLiU" charset="-120"/>
              </a:rPr>
              <a:t>ssh</a:t>
            </a:r>
            <a:r>
              <a:rPr lang="en-US" altLang="zh-CN" dirty="0">
                <a:ea typeface="PMingLiU" charset="-120"/>
              </a:rPr>
              <a:t>   web</a:t>
            </a:r>
            <a:r>
              <a:rPr lang="zh-CN" altLang="en-US" dirty="0">
                <a:ea typeface="PMingLiU" charset="-120"/>
              </a:rPr>
              <a:t>等</a:t>
            </a:r>
            <a:endParaRPr lang="en-US" altLang="zh-CN" dirty="0">
              <a:ea typeface="PMingLiU" charset="-120"/>
            </a:endParaRPr>
          </a:p>
        </p:txBody>
      </p:sp>
      <p:sp>
        <p:nvSpPr>
          <p:cNvPr id="66564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4EE6FED-3F25-4803-9657-E79054F10B40}" type="slidenum">
              <a:rPr lang="zh-CN" altLang="en-US" smtClean="0">
                <a:ea typeface="PMingLiU" charset="-120"/>
              </a:rPr>
              <a:pPr/>
              <a:t>2</a:t>
            </a:fld>
            <a:endParaRPr lang="zh-CN" altLang="en-US">
              <a:ea typeface="PMingLiU" charset="-12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幻灯片图像占位符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67587" name="备注占位符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US" altLang="zh-CN">
              <a:ea typeface="PMingLiU" charset="-120"/>
            </a:endParaRPr>
          </a:p>
        </p:txBody>
      </p:sp>
      <p:sp>
        <p:nvSpPr>
          <p:cNvPr id="67588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4B4A103-6A58-42FA-AF75-F006875287D8}" type="slidenum">
              <a:rPr lang="en-US" altLang="zh-CN" smtClean="0">
                <a:ea typeface="PMingLiU" charset="-120"/>
              </a:rPr>
              <a:pPr/>
              <a:t>3</a:t>
            </a:fld>
            <a:endParaRPr lang="en-US" altLang="zh-CN">
              <a:ea typeface="PMingLiU" charset="-120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zh-CN" sz="1200" b="0" i="0" kern="1200" dirty="0">
              <a:solidFill>
                <a:schemeClr val="tx1"/>
              </a:solidFill>
              <a:latin typeface="Arial" pitchFamily="34" charset="0"/>
              <a:ea typeface="PMingLiU" pitchFamily="18" charset="-120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NMAP -traceroute 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目标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   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系统版本（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nmap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 –O/A 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目标主机）找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windows 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漏洞 （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searchploit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 windows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）</a:t>
            </a:r>
            <a:endParaRPr lang="en-US" altLang="zh-CN" sz="1200" b="0" i="0" kern="1200" dirty="0">
              <a:solidFill>
                <a:schemeClr val="tx1"/>
              </a:solidFill>
              <a:latin typeface="Arial" pitchFamily="34" charset="0"/>
              <a:ea typeface="PMingLiU" pitchFamily="18" charset="-120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latin typeface="Arial" pitchFamily="34" charset="0"/>
              <a:ea typeface="PMingLiU" pitchFamily="18" charset="-120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latin typeface="Arial" pitchFamily="34" charset="0"/>
              <a:ea typeface="PMingLiU" pitchFamily="18" charset="-120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latin typeface="Arial" pitchFamily="34" charset="0"/>
              <a:ea typeface="PMingLiU" pitchFamily="18" charset="-120"/>
              <a:cs typeface="+mn-cs"/>
            </a:endParaRPr>
          </a:p>
          <a:p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nmap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是一个网络连接端扫描软件，用来扫描网上电脑开放的网络连接端。确定哪些服务运行在哪些连接端，并且推断计算机运行哪个操作系统（这是亦称 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fingerprinting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）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67F2E1-1225-4EC9-A3B8-9425376075E1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在以前的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Nmap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中，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-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sn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被称为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-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sP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。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-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sP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（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Ping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扫描）选项在默认情况下，发送一个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ICMP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回声请求和一个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TCP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报文到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80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端口。如果非特权用户执行，就发送一个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SYN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报文 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(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用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connect()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系统调用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到目标机的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80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端口。 当特权用户扫描局域网上的目标机时，会发送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ARP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请求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(-PR)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， ，除非使用了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--send-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ip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选项。 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-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sP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选项可以和除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-P0)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之外的任何发现探测类型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-P* 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选项结合使用以达到更大的灵活性。 一旦使用了任何探测类型和端口选项，默认的探测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(</a:t>
            </a:r>
            <a:r>
              <a:rPr lang="en-US" altLang="zh-CN" sz="1200" b="0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ACK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和回应请求</a:t>
            </a:r>
            <a:r>
              <a:rPr lang="en-US" altLang="zh-CN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)</a:t>
            </a:r>
            <a:r>
              <a:rPr lang="zh-CN" altLang="en-US" sz="1200" b="0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就被覆盖了。</a:t>
            </a:r>
            <a:endParaRPr lang="en-US" altLang="zh-CN" sz="1200" b="1" i="0" kern="1200" dirty="0">
              <a:solidFill>
                <a:schemeClr val="tx1"/>
              </a:solidFill>
              <a:latin typeface="Arial" pitchFamily="34" charset="0"/>
              <a:ea typeface="PMingLiU" pitchFamily="18" charset="-120"/>
              <a:cs typeface="+mn-cs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i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UDP</a:t>
            </a:r>
            <a:r>
              <a:rPr lang="en-US" altLang="zh-CN" sz="1200" b="1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 Ping </a:t>
            </a:r>
            <a:r>
              <a:rPr lang="zh-CN" altLang="en-US" sz="1200" b="1" i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  <a:cs typeface="+mn-cs"/>
              </a:rPr>
              <a:t>扫描</a:t>
            </a:r>
          </a:p>
          <a:p>
            <a:endParaRPr lang="en-US" altLang="zh-CN" dirty="0"/>
          </a:p>
          <a:p>
            <a:endParaRPr lang="en-US" altLang="zh-CN" dirty="0"/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Router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Int e0/0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No shutdown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Ip add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dhcp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Int g0/0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No shutdown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Ip add 192.168.100.254 255.255.255.0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Ip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dhcp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pool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lan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Network 192.168.100.0 255.255.255.0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Default-router 192.168.100.254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Linux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Route add -net 192.168.100.0 netmask 255.255.255.0 </a:t>
            </a:r>
            <a:r>
              <a:rPr lang="en-US" altLang="zh-CN" sz="1800" kern="100" dirty="0" err="1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gw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192.168.109.156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67F2E1-1225-4EC9-A3B8-9425376075E1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sF</a:t>
            </a:r>
            <a:r>
              <a:rPr lang="en-US" altLang="zh-CN" dirty="0"/>
              <a:t>/</a:t>
            </a:r>
            <a:r>
              <a:rPr lang="en-US" altLang="zh-CN" dirty="0" err="1"/>
              <a:t>sX</a:t>
            </a:r>
            <a:r>
              <a:rPr lang="en-US" altLang="zh-CN" dirty="0"/>
              <a:t>/</a:t>
            </a:r>
            <a:r>
              <a:rPr lang="en-US" altLang="zh-CN" dirty="0" err="1"/>
              <a:t>sN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67F2E1-1225-4EC9-A3B8-9425376075E1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0247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https://</a:t>
            </a:r>
            <a:r>
              <a:rPr lang="en-US" altLang="zh-CN" dirty="0" err="1"/>
              <a:t>nmap.org/book/osdetect.html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67F2E1-1225-4EC9-A3B8-9425376075E1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5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763588" y="190500"/>
            <a:ext cx="7480300" cy="37433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6"/>
          <p:cNvSpPr>
            <a:spLocks noChangeArrowheads="1"/>
          </p:cNvSpPr>
          <p:nvPr userDrawn="1"/>
        </p:nvSpPr>
        <p:spPr bwMode="auto">
          <a:xfrm>
            <a:off x="0" y="4902200"/>
            <a:ext cx="9144000" cy="1955800"/>
          </a:xfrm>
          <a:prstGeom prst="rect">
            <a:avLst/>
          </a:prstGeom>
          <a:solidFill>
            <a:srgbClr val="1C4885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4" name="组合 13"/>
          <p:cNvGrpSpPr>
            <a:grpSpLocks noChangeAspect="1"/>
          </p:cNvGrpSpPr>
          <p:nvPr userDrawn="1"/>
        </p:nvGrpSpPr>
        <p:grpSpPr bwMode="auto">
          <a:xfrm>
            <a:off x="4110038" y="3357563"/>
            <a:ext cx="5033962" cy="3140075"/>
            <a:chOff x="0" y="0"/>
            <a:chExt cx="5324473" cy="3322983"/>
          </a:xfrm>
        </p:grpSpPr>
        <p:pic>
          <p:nvPicPr>
            <p:cNvPr id="5" name="图片 11"/>
            <p:cNvPicPr>
              <a:picLocks noChangeAspect="1" noChangeArrowheads="1"/>
            </p:cNvPicPr>
            <p:nvPr/>
          </p:nvPicPr>
          <p:blipFill>
            <a:blip r:embed="rId3" cstate="print"/>
            <a:srcRect b="52040"/>
            <a:stretch>
              <a:fillRect/>
            </a:stretch>
          </p:blipFill>
          <p:spPr bwMode="auto">
            <a:xfrm>
              <a:off x="6344" y="0"/>
              <a:ext cx="5318129" cy="164241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6" name="图片 12"/>
            <p:cNvPicPr>
              <a:picLocks noChangeAspect="1" noChangeArrowheads="1"/>
            </p:cNvPicPr>
            <p:nvPr/>
          </p:nvPicPr>
          <p:blipFill>
            <a:blip r:embed="rId3" cstate="print"/>
            <a:srcRect t="50633" r="2628"/>
            <a:stretch>
              <a:fillRect/>
            </a:stretch>
          </p:blipFill>
          <p:spPr bwMode="auto">
            <a:xfrm>
              <a:off x="0" y="1632435"/>
              <a:ext cx="5178427" cy="16905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7" name="组合 16"/>
          <p:cNvGrpSpPr>
            <a:grpSpLocks/>
          </p:cNvGrpSpPr>
          <p:nvPr userDrawn="1"/>
        </p:nvGrpSpPr>
        <p:grpSpPr bwMode="auto">
          <a:xfrm>
            <a:off x="573088" y="6202363"/>
            <a:ext cx="585787" cy="338137"/>
            <a:chOff x="1234" y="0"/>
            <a:chExt cx="586058" cy="339810"/>
          </a:xfrm>
        </p:grpSpPr>
        <p:sp>
          <p:nvSpPr>
            <p:cNvPr id="8" name="矩形 45"/>
            <p:cNvSpPr>
              <a:spLocks noChangeArrowheads="1"/>
            </p:cNvSpPr>
            <p:nvPr/>
          </p:nvSpPr>
          <p:spPr bwMode="auto">
            <a:xfrm>
              <a:off x="403057" y="0"/>
              <a:ext cx="184235" cy="3398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zh-CN" altLang="en-US" sz="1600" dirty="0">
                <a:solidFill>
                  <a:srgbClr val="FFFFFF"/>
                </a:solidFill>
              </a:endParaRPr>
            </a:p>
          </p:txBody>
        </p:sp>
        <p:pic>
          <p:nvPicPr>
            <p:cNvPr id="9" name="组合 18"/>
            <p:cNvPicPr>
              <a:picLocks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1234" y="21724"/>
              <a:ext cx="298704" cy="2987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  <p:grpSp>
        <p:nvGrpSpPr>
          <p:cNvPr id="10" name="组合 22"/>
          <p:cNvGrpSpPr>
            <a:grpSpLocks/>
          </p:cNvGrpSpPr>
          <p:nvPr userDrawn="1"/>
        </p:nvGrpSpPr>
        <p:grpSpPr bwMode="auto">
          <a:xfrm>
            <a:off x="571500" y="5786438"/>
            <a:ext cx="587375" cy="338137"/>
            <a:chOff x="0" y="0"/>
            <a:chExt cx="588110" cy="339391"/>
          </a:xfrm>
        </p:grpSpPr>
        <p:sp>
          <p:nvSpPr>
            <p:cNvPr id="11" name="矩形 40"/>
            <p:cNvSpPr>
              <a:spLocks noChangeArrowheads="1"/>
            </p:cNvSpPr>
            <p:nvPr/>
          </p:nvSpPr>
          <p:spPr bwMode="auto">
            <a:xfrm>
              <a:off x="403730" y="0"/>
              <a:ext cx="184380" cy="33939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zh-CN" alt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12" name="Freeform 102"/>
            <p:cNvSpPr>
              <a:spLocks noEditPoints="1"/>
            </p:cNvSpPr>
            <p:nvPr/>
          </p:nvSpPr>
          <p:spPr bwMode="auto">
            <a:xfrm>
              <a:off x="0" y="19121"/>
              <a:ext cx="300413" cy="297963"/>
            </a:xfrm>
            <a:custGeom>
              <a:avLst/>
              <a:gdLst>
                <a:gd name="T0" fmla="*/ 2147483647 w 837"/>
                <a:gd name="T1" fmla="*/ 0 h 837"/>
                <a:gd name="T2" fmla="*/ 0 w 837"/>
                <a:gd name="T3" fmla="*/ 2147483647 h 837"/>
                <a:gd name="T4" fmla="*/ 2147483647 w 837"/>
                <a:gd name="T5" fmla="*/ 2147483647 h 837"/>
                <a:gd name="T6" fmla="*/ 2147483647 w 837"/>
                <a:gd name="T7" fmla="*/ 2147483647 h 837"/>
                <a:gd name="T8" fmla="*/ 2147483647 w 837"/>
                <a:gd name="T9" fmla="*/ 0 h 837"/>
                <a:gd name="T10" fmla="*/ 2147483647 w 837"/>
                <a:gd name="T11" fmla="*/ 2147483647 h 837"/>
                <a:gd name="T12" fmla="*/ 2147483647 w 837"/>
                <a:gd name="T13" fmla="*/ 2147483647 h 837"/>
                <a:gd name="T14" fmla="*/ 2147483647 w 837"/>
                <a:gd name="T15" fmla="*/ 2147483647 h 837"/>
                <a:gd name="T16" fmla="*/ 2147483647 w 837"/>
                <a:gd name="T17" fmla="*/ 2147483647 h 837"/>
                <a:gd name="T18" fmla="*/ 2147483647 w 837"/>
                <a:gd name="T19" fmla="*/ 2147483647 h 837"/>
                <a:gd name="T20" fmla="*/ 2147483647 w 837"/>
                <a:gd name="T21" fmla="*/ 2147483647 h 837"/>
                <a:gd name="T22" fmla="*/ 2147483647 w 837"/>
                <a:gd name="T23" fmla="*/ 2147483647 h 837"/>
                <a:gd name="T24" fmla="*/ 2147483647 w 837"/>
                <a:gd name="T25" fmla="*/ 2147483647 h 837"/>
                <a:gd name="T26" fmla="*/ 2147483647 w 837"/>
                <a:gd name="T27" fmla="*/ 2147483647 h 837"/>
                <a:gd name="T28" fmla="*/ 2147483647 w 837"/>
                <a:gd name="T29" fmla="*/ 2147483647 h 837"/>
                <a:gd name="T30" fmla="*/ 2147483647 w 837"/>
                <a:gd name="T31" fmla="*/ 2147483647 h 837"/>
                <a:gd name="T32" fmla="*/ 2147483647 w 837"/>
                <a:gd name="T33" fmla="*/ 2147483647 h 837"/>
                <a:gd name="T34" fmla="*/ 2147483647 w 837"/>
                <a:gd name="T35" fmla="*/ 2147483647 h 837"/>
                <a:gd name="T36" fmla="*/ 2147483647 w 837"/>
                <a:gd name="T37" fmla="*/ 2147483647 h 837"/>
                <a:gd name="T38" fmla="*/ 2147483647 w 837"/>
                <a:gd name="T39" fmla="*/ 2147483647 h 837"/>
                <a:gd name="T40" fmla="*/ 2147483647 w 837"/>
                <a:gd name="T41" fmla="*/ 2147483647 h 837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837" h="837">
                  <a:moveTo>
                    <a:pt x="418" y="0"/>
                  </a:moveTo>
                  <a:cubicBezTo>
                    <a:pt x="187" y="0"/>
                    <a:pt x="0" y="187"/>
                    <a:pt x="0" y="419"/>
                  </a:cubicBezTo>
                  <a:cubicBezTo>
                    <a:pt x="0" y="650"/>
                    <a:pt x="187" y="837"/>
                    <a:pt x="418" y="837"/>
                  </a:cubicBezTo>
                  <a:cubicBezTo>
                    <a:pt x="650" y="837"/>
                    <a:pt x="837" y="650"/>
                    <a:pt x="837" y="419"/>
                  </a:cubicBezTo>
                  <a:cubicBezTo>
                    <a:pt x="837" y="187"/>
                    <a:pt x="650" y="0"/>
                    <a:pt x="418" y="0"/>
                  </a:cubicBezTo>
                  <a:close/>
                  <a:moveTo>
                    <a:pt x="173" y="583"/>
                  </a:moveTo>
                  <a:cubicBezTo>
                    <a:pt x="121" y="583"/>
                    <a:pt x="121" y="583"/>
                    <a:pt x="121" y="583"/>
                  </a:cubicBezTo>
                  <a:cubicBezTo>
                    <a:pt x="121" y="251"/>
                    <a:pt x="121" y="251"/>
                    <a:pt x="121" y="251"/>
                  </a:cubicBezTo>
                  <a:cubicBezTo>
                    <a:pt x="440" y="251"/>
                    <a:pt x="440" y="251"/>
                    <a:pt x="440" y="251"/>
                  </a:cubicBezTo>
                  <a:cubicBezTo>
                    <a:pt x="490" y="177"/>
                    <a:pt x="490" y="177"/>
                    <a:pt x="490" y="177"/>
                  </a:cubicBezTo>
                  <a:cubicBezTo>
                    <a:pt x="631" y="177"/>
                    <a:pt x="631" y="177"/>
                    <a:pt x="631" y="177"/>
                  </a:cubicBezTo>
                  <a:cubicBezTo>
                    <a:pt x="631" y="251"/>
                    <a:pt x="631" y="251"/>
                    <a:pt x="631" y="251"/>
                  </a:cubicBezTo>
                  <a:cubicBezTo>
                    <a:pt x="631" y="269"/>
                    <a:pt x="631" y="269"/>
                    <a:pt x="631" y="269"/>
                  </a:cubicBezTo>
                  <a:cubicBezTo>
                    <a:pt x="631" y="300"/>
                    <a:pt x="631" y="300"/>
                    <a:pt x="631" y="300"/>
                  </a:cubicBezTo>
                  <a:cubicBezTo>
                    <a:pt x="173" y="300"/>
                    <a:pt x="173" y="300"/>
                    <a:pt x="173" y="300"/>
                  </a:cubicBezTo>
                  <a:lnTo>
                    <a:pt x="173" y="583"/>
                  </a:lnTo>
                  <a:close/>
                  <a:moveTo>
                    <a:pt x="716" y="660"/>
                  </a:moveTo>
                  <a:cubicBezTo>
                    <a:pt x="205" y="660"/>
                    <a:pt x="205" y="660"/>
                    <a:pt x="205" y="660"/>
                  </a:cubicBezTo>
                  <a:cubicBezTo>
                    <a:pt x="205" y="328"/>
                    <a:pt x="205" y="328"/>
                    <a:pt x="205" y="328"/>
                  </a:cubicBezTo>
                  <a:cubicBezTo>
                    <a:pt x="716" y="328"/>
                    <a:pt x="716" y="328"/>
                    <a:pt x="716" y="328"/>
                  </a:cubicBezTo>
                  <a:lnTo>
                    <a:pt x="716" y="66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/>
            <a:lstStyle/>
            <a:p>
              <a:pPr>
                <a:defRPr/>
              </a:pPr>
              <a:endParaRPr lang="zh-CN" altLang="en-US"/>
            </a:p>
          </p:txBody>
        </p:sp>
      </p:grpSp>
      <p:grpSp>
        <p:nvGrpSpPr>
          <p:cNvPr id="13" name="组合 25"/>
          <p:cNvGrpSpPr>
            <a:grpSpLocks/>
          </p:cNvGrpSpPr>
          <p:nvPr userDrawn="1"/>
        </p:nvGrpSpPr>
        <p:grpSpPr bwMode="auto">
          <a:xfrm>
            <a:off x="573088" y="5387975"/>
            <a:ext cx="585787" cy="338138"/>
            <a:chOff x="1234" y="0"/>
            <a:chExt cx="586092" cy="338553"/>
          </a:xfrm>
        </p:grpSpPr>
        <p:sp>
          <p:nvSpPr>
            <p:cNvPr id="14" name="矩形 37"/>
            <p:cNvSpPr>
              <a:spLocks noChangeArrowheads="1"/>
            </p:cNvSpPr>
            <p:nvPr/>
          </p:nvSpPr>
          <p:spPr bwMode="auto">
            <a:xfrm>
              <a:off x="403080" y="0"/>
              <a:ext cx="184246" cy="33855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>
                <a:defRPr/>
              </a:pPr>
              <a:endParaRPr lang="zh-CN" altLang="en-US" sz="1600" dirty="0">
                <a:solidFill>
                  <a:srgbClr val="FFFFFF"/>
                </a:solidFill>
              </a:endParaRPr>
            </a:p>
          </p:txBody>
        </p:sp>
        <p:pic>
          <p:nvPicPr>
            <p:cNvPr id="15" name="组合 27"/>
            <p:cNvPicPr>
              <a:picLocks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1234" y="19247"/>
              <a:ext cx="298704" cy="29870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>
            <a:cxnSpLocks noChangeShapeType="1"/>
          </p:cNvCxnSpPr>
          <p:nvPr userDrawn="1"/>
        </p:nvCxnSpPr>
        <p:spPr bwMode="auto">
          <a:xfrm>
            <a:off x="468313" y="906463"/>
            <a:ext cx="8207375" cy="1587"/>
          </a:xfrm>
          <a:prstGeom prst="line">
            <a:avLst/>
          </a:prstGeom>
          <a:noFill/>
          <a:ln w="15875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sp>
        <p:nvSpPr>
          <p:cNvPr id="5" name="矩形 14"/>
          <p:cNvSpPr>
            <a:spLocks noChangeArrowheads="1"/>
          </p:cNvSpPr>
          <p:nvPr userDrawn="1"/>
        </p:nvSpPr>
        <p:spPr bwMode="auto">
          <a:xfrm>
            <a:off x="0" y="6556375"/>
            <a:ext cx="9144000" cy="301625"/>
          </a:xfrm>
          <a:prstGeom prst="rect">
            <a:avLst/>
          </a:prstGeom>
          <a:solidFill>
            <a:srgbClr val="269FD3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矩形 17"/>
          <p:cNvSpPr>
            <a:spLocks noChangeArrowheads="1"/>
          </p:cNvSpPr>
          <p:nvPr userDrawn="1"/>
        </p:nvSpPr>
        <p:spPr bwMode="auto">
          <a:xfrm>
            <a:off x="6953250" y="6557963"/>
            <a:ext cx="2190750" cy="303212"/>
          </a:xfrm>
          <a:prstGeom prst="rect">
            <a:avLst/>
          </a:prstGeom>
          <a:solidFill>
            <a:srgbClr val="777370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直角三角形 15"/>
          <p:cNvSpPr>
            <a:spLocks noChangeArrowheads="1"/>
          </p:cNvSpPr>
          <p:nvPr userDrawn="1"/>
        </p:nvSpPr>
        <p:spPr bwMode="auto">
          <a:xfrm rot="19088588">
            <a:off x="6748463" y="6335713"/>
            <a:ext cx="458787" cy="423862"/>
          </a:xfrm>
          <a:prstGeom prst="rtTriangle">
            <a:avLst/>
          </a:prstGeom>
          <a:solidFill>
            <a:srgbClr val="0C86B6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TextBox 9"/>
          <p:cNvSpPr txBox="1"/>
          <p:nvPr userDrawn="1"/>
        </p:nvSpPr>
        <p:spPr>
          <a:xfrm>
            <a:off x="900113" y="476250"/>
            <a:ext cx="914400" cy="46196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2400" dirty="0">
                <a:latin typeface="微软雅黑" pitchFamily="34" charset="-122"/>
                <a:ea typeface="微软雅黑" pitchFamily="34" charset="-122"/>
              </a:rPr>
              <a:t>        </a:t>
            </a:r>
            <a:endParaRPr lang="zh-CN" altLang="en-US" sz="24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" name="内容占位符 2"/>
          <p:cNvSpPr>
            <a:spLocks noGrp="1"/>
          </p:cNvSpPr>
          <p:nvPr>
            <p:ph idx="1"/>
          </p:nvPr>
        </p:nvSpPr>
        <p:spPr>
          <a:xfrm>
            <a:off x="900113" y="1196975"/>
            <a:ext cx="7343775" cy="4754563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457200" y="299120"/>
            <a:ext cx="7239000" cy="609600"/>
          </a:xfrm>
          <a:prstGeom prst="rect">
            <a:avLst/>
          </a:prstGeom>
        </p:spPr>
        <p:txBody>
          <a:bodyPr/>
          <a:lstStyle>
            <a:lvl1pPr algn="l">
              <a:defRPr sz="24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>
            <a:cxnSpLocks noChangeShapeType="1"/>
          </p:cNvCxnSpPr>
          <p:nvPr userDrawn="1"/>
        </p:nvCxnSpPr>
        <p:spPr bwMode="auto">
          <a:xfrm>
            <a:off x="468313" y="906463"/>
            <a:ext cx="8207375" cy="1587"/>
          </a:xfrm>
          <a:prstGeom prst="line">
            <a:avLst/>
          </a:prstGeom>
          <a:noFill/>
          <a:ln w="15875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sp>
        <p:nvSpPr>
          <p:cNvPr id="5" name="矩形 14"/>
          <p:cNvSpPr>
            <a:spLocks noChangeArrowheads="1"/>
          </p:cNvSpPr>
          <p:nvPr userDrawn="1"/>
        </p:nvSpPr>
        <p:spPr bwMode="auto">
          <a:xfrm>
            <a:off x="0" y="6556375"/>
            <a:ext cx="9144000" cy="301625"/>
          </a:xfrm>
          <a:prstGeom prst="rect">
            <a:avLst/>
          </a:prstGeom>
          <a:solidFill>
            <a:srgbClr val="269FD3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矩形 17"/>
          <p:cNvSpPr>
            <a:spLocks noChangeArrowheads="1"/>
          </p:cNvSpPr>
          <p:nvPr userDrawn="1"/>
        </p:nvSpPr>
        <p:spPr bwMode="auto">
          <a:xfrm>
            <a:off x="6953250" y="6557963"/>
            <a:ext cx="2190750" cy="303212"/>
          </a:xfrm>
          <a:prstGeom prst="rect">
            <a:avLst/>
          </a:prstGeom>
          <a:solidFill>
            <a:srgbClr val="777370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直角三角形 15"/>
          <p:cNvSpPr>
            <a:spLocks noChangeArrowheads="1"/>
          </p:cNvSpPr>
          <p:nvPr userDrawn="1"/>
        </p:nvSpPr>
        <p:spPr bwMode="auto">
          <a:xfrm rot="19088588">
            <a:off x="6748463" y="6335713"/>
            <a:ext cx="458787" cy="423862"/>
          </a:xfrm>
          <a:prstGeom prst="rtTriangle">
            <a:avLst/>
          </a:prstGeom>
          <a:solidFill>
            <a:srgbClr val="0C86B6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99120"/>
            <a:ext cx="7239000" cy="609600"/>
          </a:xfrm>
          <a:prstGeom prst="rect">
            <a:avLst/>
          </a:prstGeom>
        </p:spPr>
        <p:txBody>
          <a:bodyPr/>
          <a:lstStyle>
            <a:lvl1pPr algn="l">
              <a:defRPr sz="24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00113" y="1196975"/>
            <a:ext cx="7343775" cy="4754563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>
            <a:cxnSpLocks noChangeShapeType="1"/>
          </p:cNvCxnSpPr>
          <p:nvPr userDrawn="1"/>
        </p:nvCxnSpPr>
        <p:spPr bwMode="auto">
          <a:xfrm>
            <a:off x="468313" y="906463"/>
            <a:ext cx="8207375" cy="1587"/>
          </a:xfrm>
          <a:prstGeom prst="line">
            <a:avLst/>
          </a:prstGeom>
          <a:noFill/>
          <a:ln w="15875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sp>
        <p:nvSpPr>
          <p:cNvPr id="5" name="矩形 14"/>
          <p:cNvSpPr>
            <a:spLocks noChangeArrowheads="1"/>
          </p:cNvSpPr>
          <p:nvPr userDrawn="1"/>
        </p:nvSpPr>
        <p:spPr bwMode="auto">
          <a:xfrm>
            <a:off x="0" y="6556375"/>
            <a:ext cx="9144000" cy="301625"/>
          </a:xfrm>
          <a:prstGeom prst="rect">
            <a:avLst/>
          </a:prstGeom>
          <a:solidFill>
            <a:srgbClr val="269FD3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" name="矩形 17"/>
          <p:cNvSpPr>
            <a:spLocks noChangeArrowheads="1"/>
          </p:cNvSpPr>
          <p:nvPr userDrawn="1"/>
        </p:nvSpPr>
        <p:spPr bwMode="auto">
          <a:xfrm>
            <a:off x="6953250" y="6557963"/>
            <a:ext cx="2190750" cy="303212"/>
          </a:xfrm>
          <a:prstGeom prst="rect">
            <a:avLst/>
          </a:prstGeom>
          <a:solidFill>
            <a:srgbClr val="777370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直角三角形 15"/>
          <p:cNvSpPr>
            <a:spLocks noChangeArrowheads="1"/>
          </p:cNvSpPr>
          <p:nvPr userDrawn="1"/>
        </p:nvSpPr>
        <p:spPr bwMode="auto">
          <a:xfrm rot="19088588">
            <a:off x="6748463" y="6335713"/>
            <a:ext cx="458787" cy="423862"/>
          </a:xfrm>
          <a:prstGeom prst="rtTriangle">
            <a:avLst/>
          </a:prstGeom>
          <a:solidFill>
            <a:srgbClr val="0C86B6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9" name="标题 1"/>
          <p:cNvSpPr>
            <a:spLocks noGrp="1"/>
          </p:cNvSpPr>
          <p:nvPr>
            <p:ph type="title"/>
          </p:nvPr>
        </p:nvSpPr>
        <p:spPr>
          <a:xfrm>
            <a:off x="467544" y="472158"/>
            <a:ext cx="6985000" cy="436562"/>
          </a:xfrm>
          <a:prstGeom prst="rect">
            <a:avLst/>
          </a:prstGeom>
        </p:spPr>
        <p:txBody>
          <a:bodyPr/>
          <a:lstStyle>
            <a:lvl1pPr algn="l">
              <a:defRPr lang="zh-CN" altLang="en-US" sz="24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内容占位符 2"/>
          <p:cNvSpPr>
            <a:spLocks noGrp="1"/>
          </p:cNvSpPr>
          <p:nvPr>
            <p:ph idx="1"/>
          </p:nvPr>
        </p:nvSpPr>
        <p:spPr>
          <a:xfrm>
            <a:off x="900113" y="1196975"/>
            <a:ext cx="7343775" cy="4754563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直接连接符 7"/>
          <p:cNvCxnSpPr>
            <a:cxnSpLocks noChangeShapeType="1"/>
          </p:cNvCxnSpPr>
          <p:nvPr userDrawn="1"/>
        </p:nvCxnSpPr>
        <p:spPr bwMode="auto">
          <a:xfrm>
            <a:off x="468313" y="906463"/>
            <a:ext cx="8207375" cy="1587"/>
          </a:xfrm>
          <a:prstGeom prst="line">
            <a:avLst/>
          </a:prstGeom>
          <a:noFill/>
          <a:ln w="15875" cmpd="sng">
            <a:solidFill>
              <a:schemeClr val="bg1">
                <a:lumMod val="85000"/>
              </a:schemeClr>
            </a:solidFill>
            <a:round/>
            <a:headEnd/>
            <a:tailEnd/>
          </a:ln>
        </p:spPr>
      </p:cxnSp>
      <p:sp>
        <p:nvSpPr>
          <p:cNvPr id="9" name="矩形 14"/>
          <p:cNvSpPr>
            <a:spLocks noChangeArrowheads="1"/>
          </p:cNvSpPr>
          <p:nvPr userDrawn="1"/>
        </p:nvSpPr>
        <p:spPr bwMode="auto">
          <a:xfrm>
            <a:off x="0" y="6556375"/>
            <a:ext cx="9144000" cy="301625"/>
          </a:xfrm>
          <a:prstGeom prst="rect">
            <a:avLst/>
          </a:prstGeom>
          <a:solidFill>
            <a:srgbClr val="269FD3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0" name="矩形 17"/>
          <p:cNvSpPr>
            <a:spLocks noChangeArrowheads="1"/>
          </p:cNvSpPr>
          <p:nvPr userDrawn="1"/>
        </p:nvSpPr>
        <p:spPr bwMode="auto">
          <a:xfrm>
            <a:off x="6953250" y="6557963"/>
            <a:ext cx="2190750" cy="303212"/>
          </a:xfrm>
          <a:prstGeom prst="rect">
            <a:avLst/>
          </a:prstGeom>
          <a:solidFill>
            <a:srgbClr val="777370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1" name="直角三角形 15"/>
          <p:cNvSpPr>
            <a:spLocks noChangeArrowheads="1"/>
          </p:cNvSpPr>
          <p:nvPr userDrawn="1"/>
        </p:nvSpPr>
        <p:spPr bwMode="auto">
          <a:xfrm rot="19088588">
            <a:off x="6748463" y="6335713"/>
            <a:ext cx="458787" cy="423862"/>
          </a:xfrm>
          <a:prstGeom prst="rtTriangle">
            <a:avLst/>
          </a:prstGeom>
          <a:solidFill>
            <a:srgbClr val="0C86B6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charset="0"/>
              <a:buNone/>
              <a:defRPr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12" name="标题 1"/>
          <p:cNvSpPr>
            <a:spLocks noGrp="1"/>
          </p:cNvSpPr>
          <p:nvPr>
            <p:ph type="title"/>
          </p:nvPr>
        </p:nvSpPr>
        <p:spPr>
          <a:xfrm>
            <a:off x="467544" y="472158"/>
            <a:ext cx="6985000" cy="436562"/>
          </a:xfrm>
          <a:prstGeom prst="rect">
            <a:avLst/>
          </a:prstGeom>
        </p:spPr>
        <p:txBody>
          <a:bodyPr/>
          <a:lstStyle>
            <a:lvl1pPr algn="l">
              <a:defRPr lang="zh-CN" altLang="en-US" sz="24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  <a:cs typeface="+mj-cs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3" name="内容占位符 2"/>
          <p:cNvSpPr>
            <a:spLocks noGrp="1"/>
          </p:cNvSpPr>
          <p:nvPr>
            <p:ph idx="1"/>
          </p:nvPr>
        </p:nvSpPr>
        <p:spPr>
          <a:xfrm>
            <a:off x="900113" y="1196975"/>
            <a:ext cx="7343775" cy="4754563"/>
          </a:xfrm>
          <a:prstGeom prst="rect">
            <a:avLst/>
          </a:prstGeom>
        </p:spPr>
        <p:txBody>
          <a:bodyPr/>
          <a:lstStyle>
            <a:lvl1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1pPr>
            <a:lvl2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2pPr>
            <a:lvl3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3pPr>
            <a:lvl4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4pPr>
            <a:lvl5pPr>
              <a:defRPr sz="2000" b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  <p:extLst>
      <p:ext uri="{BB962C8B-B14F-4D97-AF65-F5344CB8AC3E}">
        <p14:creationId xmlns:p14="http://schemas.microsoft.com/office/powerpoint/2010/main" val="38757155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PMingLiU" pitchFamily="18" charset="-12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PMingLiU" pitchFamily="18" charset="-12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PMingLiU" pitchFamily="18" charset="-12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PMingLiU" pitchFamily="18" charset="-120"/>
        </a:defRPr>
      </a:lvl5pPr>
      <a:lvl6pPr marL="4572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PMingLiU" pitchFamily="18" charset="-120"/>
        </a:defRPr>
      </a:lvl6pPr>
      <a:lvl7pPr marL="9144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PMingLiU" pitchFamily="18" charset="-120"/>
        </a:defRPr>
      </a:lvl7pPr>
      <a:lvl8pPr marL="13716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PMingLiU" pitchFamily="18" charset="-120"/>
        </a:defRPr>
      </a:lvl8pPr>
      <a:lvl9pPr marL="1828800" algn="ctr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  <a:ea typeface="PMingLiU" pitchFamily="18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spcBef>
          <a:spcPct val="20000"/>
        </a:spcBef>
        <a:spcAft>
          <a:spcPct val="0"/>
        </a:spcAft>
        <a:buFont typeface="Arial" pitchFamily="34" charset="0"/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文本框 58"/>
          <p:cNvSpPr txBox="1">
            <a:spLocks noChangeArrowheads="1"/>
          </p:cNvSpPr>
          <p:nvPr/>
        </p:nvSpPr>
        <p:spPr bwMode="auto">
          <a:xfrm>
            <a:off x="350838" y="3356992"/>
            <a:ext cx="629285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zh-CN" altLang="en-US" sz="4800" b="1" dirty="0">
                <a:solidFill>
                  <a:srgbClr val="1C4885"/>
                </a:solidFill>
                <a:latin typeface="微软雅黑" pitchFamily="34" charset="-122"/>
                <a:ea typeface="微软雅黑" pitchFamily="34" charset="-122"/>
              </a:rPr>
              <a:t>主机渗透之信息收集</a:t>
            </a:r>
          </a:p>
        </p:txBody>
      </p:sp>
    </p:spTree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TCP FIN/Xmas/NULL scanning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3568" y="1196752"/>
            <a:ext cx="7343775" cy="4754563"/>
          </a:xfrm>
        </p:spPr>
        <p:txBody>
          <a:bodyPr/>
          <a:lstStyle/>
          <a:p>
            <a:r>
              <a:rPr lang="en-US" altLang="zh-CN" dirty="0"/>
              <a:t>TCP FIN/Xmas/NULL scanning</a:t>
            </a:r>
          </a:p>
          <a:p>
            <a:r>
              <a:rPr lang="zh-CN" altLang="en-US" dirty="0"/>
              <a:t>这三种扫描方式被称为秘密扫描（</a:t>
            </a:r>
            <a:r>
              <a:rPr lang="en-US" altLang="zh-CN" dirty="0"/>
              <a:t>Stealthy Scan</a:t>
            </a:r>
            <a:r>
              <a:rPr lang="zh-CN" altLang="en-US" dirty="0"/>
              <a:t>），因为相对比较隐蔽。</a:t>
            </a:r>
            <a:r>
              <a:rPr lang="en-US" altLang="zh-CN" dirty="0"/>
              <a:t>FIN</a:t>
            </a:r>
            <a:r>
              <a:rPr lang="zh-CN" altLang="en-US" dirty="0"/>
              <a:t>扫描向目标主机的端口发送的</a:t>
            </a:r>
            <a:r>
              <a:rPr lang="en-US" altLang="zh-CN" dirty="0"/>
              <a:t>TCP FIN</a:t>
            </a:r>
            <a:r>
              <a:rPr lang="zh-CN" altLang="en-US" dirty="0"/>
              <a:t>包或</a:t>
            </a:r>
            <a:r>
              <a:rPr lang="en-US" altLang="zh-CN" dirty="0"/>
              <a:t>Xmas tree</a:t>
            </a:r>
            <a:r>
              <a:rPr lang="zh-CN" altLang="en-US" dirty="0"/>
              <a:t>包</a:t>
            </a:r>
            <a:r>
              <a:rPr lang="en-US" altLang="zh-CN" dirty="0"/>
              <a:t>/Null</a:t>
            </a:r>
            <a:r>
              <a:rPr lang="zh-CN" altLang="en-US" dirty="0"/>
              <a:t>包，如果收到对方</a:t>
            </a:r>
            <a:r>
              <a:rPr lang="en-US" altLang="zh-CN" dirty="0" err="1"/>
              <a:t>RST</a:t>
            </a:r>
            <a:r>
              <a:rPr lang="zh-CN" altLang="en-US" dirty="0"/>
              <a:t>回复包，那么说明该端口是关闭的；没有收到</a:t>
            </a:r>
            <a:r>
              <a:rPr lang="en-US" altLang="zh-CN" dirty="0" err="1"/>
              <a:t>RST</a:t>
            </a:r>
            <a:r>
              <a:rPr lang="zh-CN" altLang="en-US" dirty="0"/>
              <a:t>包说明端口可能是开放的或被屏蔽的。</a:t>
            </a:r>
          </a:p>
          <a:p>
            <a:r>
              <a:rPr lang="en-US" altLang="zh-CN" dirty="0"/>
              <a:t>Xmas tree</a:t>
            </a:r>
            <a:r>
              <a:rPr lang="zh-CN" altLang="en-US" dirty="0"/>
              <a:t>包是指</a:t>
            </a:r>
            <a:r>
              <a:rPr lang="en-US" altLang="zh-CN" dirty="0"/>
              <a:t>flags</a:t>
            </a:r>
            <a:r>
              <a:rPr lang="zh-CN" altLang="en-US" dirty="0"/>
              <a:t>中</a:t>
            </a:r>
            <a:r>
              <a:rPr lang="en-US" altLang="zh-CN" dirty="0"/>
              <a:t>FIN </a:t>
            </a:r>
          </a:p>
          <a:p>
            <a:r>
              <a:rPr lang="en-US" altLang="zh-CN" dirty="0" err="1"/>
              <a:t>URG</a:t>
            </a:r>
            <a:r>
              <a:rPr lang="en-US" altLang="zh-CN" dirty="0"/>
              <a:t> PUSH</a:t>
            </a:r>
            <a:r>
              <a:rPr lang="zh-CN" altLang="en-US" dirty="0"/>
              <a:t>被置为</a:t>
            </a:r>
            <a:r>
              <a:rPr lang="en-US" altLang="zh-CN" dirty="0"/>
              <a:t>1</a:t>
            </a:r>
            <a:r>
              <a:rPr lang="zh-CN" altLang="en-US" dirty="0"/>
              <a:t>的</a:t>
            </a:r>
            <a:r>
              <a:rPr lang="en-US" altLang="zh-CN" dirty="0"/>
              <a:t>TCP</a:t>
            </a:r>
            <a:r>
              <a:rPr lang="zh-CN" altLang="en-US" dirty="0"/>
              <a:t>包；</a:t>
            </a:r>
            <a:endParaRPr lang="en-US" altLang="zh-CN" dirty="0"/>
          </a:p>
          <a:p>
            <a:r>
              <a:rPr lang="en-US" altLang="zh-CN" dirty="0"/>
              <a:t>NULL</a:t>
            </a:r>
            <a:r>
              <a:rPr lang="zh-CN" altLang="en-US" dirty="0"/>
              <a:t>包是指所有</a:t>
            </a:r>
            <a:r>
              <a:rPr lang="en-US" altLang="zh-CN" dirty="0"/>
              <a:t>flags</a:t>
            </a:r>
            <a:r>
              <a:rPr lang="zh-CN" altLang="en-US" dirty="0"/>
              <a:t>都为</a:t>
            </a:r>
            <a:r>
              <a:rPr lang="en-US" altLang="zh-CN" dirty="0"/>
              <a:t>0</a:t>
            </a:r>
            <a:r>
              <a:rPr lang="zh-CN" altLang="en-US" dirty="0"/>
              <a:t>的</a:t>
            </a:r>
            <a:r>
              <a:rPr lang="en-US" altLang="zh-CN" dirty="0"/>
              <a:t>TCP</a:t>
            </a:r>
            <a:r>
              <a:rPr lang="zh-CN" altLang="en-US" dirty="0"/>
              <a:t>包。</a:t>
            </a:r>
          </a:p>
          <a:p>
            <a:endParaRPr lang="zh-CN" altLang="en-US" dirty="0"/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364088" y="2924944"/>
            <a:ext cx="3533775" cy="30956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背后抓包记录</a:t>
            </a:r>
          </a:p>
        </p:txBody>
      </p:sp>
      <p:pic>
        <p:nvPicPr>
          <p:cNvPr id="23554" name="Picture 2" descr="https://img-blog.csdn.net/20150509003536981?watermark/2/text/aHR0cDovL2Jsb2cuY3Nkbi5uZXQvd2FuZ3F1YW5uZXR3b3Jr/font/5a6L5L2T/fontsize/400/fill/I0JBQkFCMA==/dissolve/70/gravity/Cente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7849" y="1340768"/>
            <a:ext cx="8966151" cy="4692403"/>
          </a:xfrm>
          <a:prstGeom prst="rect">
            <a:avLst/>
          </a:prstGeom>
          <a:noFill/>
        </p:spPr>
      </p:pic>
      <p:pic>
        <p:nvPicPr>
          <p:cNvPr id="23556" name="Picture 4" descr="https://img-blog.csdn.net/20150509003540631?watermark/2/text/aHR0cDovL2Jsb2cuY3Nkbi5uZXQvd2FuZ3F1YW5uZXR3b3Jr/font/5a6L5L2T/fontsize/400/fill/I0JBQkFCMA==/dissolve/70/gravity/Cente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1124744"/>
            <a:ext cx="8413651" cy="522491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35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235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UDP</a:t>
            </a:r>
            <a:r>
              <a:rPr lang="zh-CN" altLang="en-US" dirty="0"/>
              <a:t>扫描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512" y="980728"/>
            <a:ext cx="8964488" cy="4824536"/>
          </a:xfrm>
        </p:spPr>
        <p:txBody>
          <a:bodyPr/>
          <a:lstStyle/>
          <a:p>
            <a:r>
              <a:rPr lang="en-US" altLang="zh-CN" dirty="0" err="1"/>
              <a:t>UDP</a:t>
            </a:r>
            <a:r>
              <a:rPr lang="en-US" altLang="zh-CN" dirty="0"/>
              <a:t> scanning</a:t>
            </a:r>
          </a:p>
          <a:p>
            <a:r>
              <a:rPr lang="en-US" altLang="zh-CN" dirty="0" err="1"/>
              <a:t>UDP</a:t>
            </a:r>
            <a:r>
              <a:rPr lang="zh-CN" altLang="en-US" dirty="0"/>
              <a:t>扫描方式用于判断</a:t>
            </a:r>
            <a:r>
              <a:rPr lang="en-US" altLang="zh-CN" dirty="0" err="1"/>
              <a:t>UDP</a:t>
            </a:r>
            <a:r>
              <a:rPr lang="zh-CN" altLang="en-US" dirty="0"/>
              <a:t>端口的情况。向目标主机的</a:t>
            </a:r>
            <a:r>
              <a:rPr lang="en-US" altLang="zh-CN" dirty="0" err="1"/>
              <a:t>UDP</a:t>
            </a:r>
            <a:r>
              <a:rPr lang="zh-CN" altLang="en-US" dirty="0"/>
              <a:t>端口发送探测包，如果收到回复“</a:t>
            </a:r>
            <a:r>
              <a:rPr lang="en-US" altLang="zh-CN" dirty="0" err="1"/>
              <a:t>ICMP</a:t>
            </a:r>
            <a:r>
              <a:rPr lang="en-US" altLang="zh-CN" dirty="0"/>
              <a:t> port unreachable”</a:t>
            </a:r>
            <a:r>
              <a:rPr lang="zh-CN" altLang="en-US" dirty="0"/>
              <a:t>就说明该端口是关闭的；如果没有收到回复，那说明</a:t>
            </a:r>
            <a:r>
              <a:rPr lang="en-US" altLang="zh-CN" dirty="0" err="1"/>
              <a:t>UDP</a:t>
            </a:r>
            <a:r>
              <a:rPr lang="zh-CN" altLang="en-US" dirty="0"/>
              <a:t>端口可能是开放的或屏蔽的。因此，通过反向排除法的方式来断定哪些</a:t>
            </a:r>
            <a:r>
              <a:rPr lang="en-US" altLang="zh-CN" dirty="0" err="1"/>
              <a:t>UDP</a:t>
            </a:r>
            <a:r>
              <a:rPr lang="zh-CN" altLang="en-US" dirty="0"/>
              <a:t>端口是可能出于开放状态。</a:t>
            </a:r>
          </a:p>
          <a:p>
            <a:r>
              <a:rPr lang="zh-CN" altLang="en-US" dirty="0"/>
              <a:t> </a:t>
            </a:r>
            <a:r>
              <a:rPr lang="en-US" altLang="zh-CN" dirty="0"/>
              <a:t># </a:t>
            </a:r>
            <a:r>
              <a:rPr lang="en-US" altLang="zh-CN" dirty="0" err="1"/>
              <a:t>nmap</a:t>
            </a:r>
            <a:r>
              <a:rPr lang="en-US" altLang="zh-CN" dirty="0"/>
              <a:t> -</a:t>
            </a:r>
            <a:r>
              <a:rPr lang="en-US" altLang="zh-CN" dirty="0" err="1"/>
              <a:t>sU</a:t>
            </a:r>
            <a:r>
              <a:rPr lang="en-US" altLang="zh-CN" dirty="0"/>
              <a:t> 192.168.7.7 </a:t>
            </a:r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11960" y="2852936"/>
            <a:ext cx="375285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系统指纹扫描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55576" y="1052736"/>
            <a:ext cx="7343775" cy="4754563"/>
          </a:xfrm>
        </p:spPr>
        <p:txBody>
          <a:bodyPr/>
          <a:lstStyle/>
          <a:p>
            <a:r>
              <a:rPr lang="zh-CN" altLang="en-US" dirty="0"/>
              <a:t>      利用</a:t>
            </a:r>
            <a:r>
              <a:rPr lang="en-US" altLang="zh-CN" dirty="0">
                <a:solidFill>
                  <a:srgbClr val="FF0000"/>
                </a:solidFill>
              </a:rPr>
              <a:t>TCP/IP</a:t>
            </a:r>
            <a:r>
              <a:rPr lang="zh-CN" altLang="en-US" dirty="0">
                <a:solidFill>
                  <a:srgbClr val="FF0000"/>
                </a:solidFill>
              </a:rPr>
              <a:t>上的指纹选项</a:t>
            </a:r>
            <a:r>
              <a:rPr lang="zh-CN" altLang="en-US" dirty="0"/>
              <a:t>决定远程操作系统的类型。这可以和一个端口扫描结合使用，</a:t>
            </a:r>
            <a:endParaRPr lang="en-US" altLang="zh-CN" dirty="0"/>
          </a:p>
          <a:p>
            <a:r>
              <a:rPr lang="en-US" altLang="zh-CN" dirty="0"/>
              <a:t>      </a:t>
            </a:r>
            <a:r>
              <a:rPr lang="en-US" altLang="zh-CN" dirty="0" err="1"/>
              <a:t>Nmap</a:t>
            </a:r>
            <a:r>
              <a:rPr lang="zh-CN" altLang="en-US" dirty="0"/>
              <a:t>通过向主机发送不同类型的探测信号，缩小查找的操作系统系统的范围</a:t>
            </a:r>
            <a:r>
              <a:rPr lang="zh-CN" altLang="en-US" dirty="0">
                <a:solidFill>
                  <a:schemeClr val="tx1"/>
                </a:solidFill>
              </a:rPr>
              <a:t>。</a:t>
            </a:r>
            <a:r>
              <a:rPr lang="zh-CN" altLang="en-US" dirty="0">
                <a:solidFill>
                  <a:srgbClr val="FF0000"/>
                </a:solidFill>
              </a:rPr>
              <a:t>主动指纹验证</a:t>
            </a:r>
            <a:r>
              <a:rPr lang="zh-CN" altLang="en-US" dirty="0"/>
              <a:t>包括使用：</a:t>
            </a:r>
            <a:endParaRPr lang="en-US" altLang="zh-CN" dirty="0"/>
          </a:p>
          <a:p>
            <a:pPr marL="857250" lvl="1" indent="-457200">
              <a:buFont typeface="+mj-lt"/>
              <a:buAutoNum type="arabicPeriod"/>
            </a:pPr>
            <a:r>
              <a:rPr lang="en-US" altLang="zh-CN" dirty="0">
                <a:solidFill>
                  <a:srgbClr val="FF0000"/>
                </a:solidFill>
              </a:rPr>
              <a:t>FIN</a:t>
            </a:r>
            <a:r>
              <a:rPr lang="zh-CN" altLang="en-US" dirty="0">
                <a:solidFill>
                  <a:srgbClr val="FF0000"/>
                </a:solidFill>
              </a:rPr>
              <a:t>探测技术</a:t>
            </a:r>
            <a:r>
              <a:rPr lang="zh-CN" altLang="en-US" dirty="0"/>
              <a:t>发现目标机的响应类型。 </a:t>
            </a:r>
            <a:endParaRPr lang="en-US" altLang="zh-CN" dirty="0"/>
          </a:p>
          <a:p>
            <a:pPr marL="857250" lvl="1" indent="-457200">
              <a:buFont typeface="+mj-lt"/>
              <a:buAutoNum type="arabicPeriod"/>
            </a:pPr>
            <a:r>
              <a:rPr lang="en-US" altLang="zh-CN" dirty="0">
                <a:solidFill>
                  <a:srgbClr val="FF0000"/>
                </a:solidFill>
              </a:rPr>
              <a:t>BOGUS</a:t>
            </a:r>
            <a:r>
              <a:rPr lang="zh-CN" altLang="en-US" dirty="0">
                <a:solidFill>
                  <a:srgbClr val="FF0000"/>
                </a:solidFill>
              </a:rPr>
              <a:t>的标志探测</a:t>
            </a:r>
            <a:r>
              <a:rPr lang="zh-CN" altLang="en-US" dirty="0"/>
              <a:t>，发现远程主机对发送的带有</a:t>
            </a:r>
            <a:r>
              <a:rPr lang="en-US" altLang="zh-CN" dirty="0" err="1"/>
              <a:t>SYN</a:t>
            </a:r>
            <a:r>
              <a:rPr lang="zh-CN" altLang="en-US" dirty="0"/>
              <a:t>包的不明标志的反应，</a:t>
            </a:r>
            <a:endParaRPr lang="en-US" altLang="zh-CN" dirty="0"/>
          </a:p>
          <a:p>
            <a:pPr marL="857250" lvl="1" indent="-457200">
              <a:buFont typeface="+mj-lt"/>
              <a:buAutoNum type="arabicPeriod"/>
            </a:pPr>
            <a:r>
              <a:rPr lang="en-US" altLang="zh-CN" dirty="0">
                <a:solidFill>
                  <a:srgbClr val="FF0000"/>
                </a:solidFill>
              </a:rPr>
              <a:t>TCP </a:t>
            </a:r>
            <a:r>
              <a:rPr lang="zh-CN" altLang="en-US" dirty="0">
                <a:solidFill>
                  <a:srgbClr val="FF0000"/>
                </a:solidFill>
              </a:rPr>
              <a:t>初始序列号</a:t>
            </a:r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en-US" altLang="zh-CN" dirty="0" err="1">
                <a:solidFill>
                  <a:srgbClr val="FF0000"/>
                </a:solidFill>
              </a:rPr>
              <a:t>ISN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r>
              <a:rPr lang="zh-CN" altLang="en-US" dirty="0"/>
              <a:t>取样发现</a:t>
            </a:r>
            <a:r>
              <a:rPr lang="en-US" altLang="zh-CN" dirty="0" err="1"/>
              <a:t>ISN</a:t>
            </a:r>
            <a:r>
              <a:rPr lang="zh-CN" altLang="en-US" dirty="0"/>
              <a:t>数值的样式，</a:t>
            </a:r>
            <a:endParaRPr lang="en-US" altLang="zh-CN" dirty="0"/>
          </a:p>
          <a:p>
            <a:pPr marL="857250" lvl="1" indent="-457200">
              <a:buFont typeface="+mj-lt"/>
              <a:buAutoNum type="arabicPeriod"/>
            </a:pPr>
            <a:r>
              <a:rPr lang="zh-CN" altLang="en-US" dirty="0"/>
              <a:t>其它，也可以用另外的方式决定远程操作系统。</a:t>
            </a:r>
            <a:endParaRPr lang="en-US" altLang="zh-CN" dirty="0"/>
          </a:p>
          <a:p>
            <a:pPr marL="857250" lvl="1" indent="-457200">
              <a:buNone/>
            </a:pPr>
            <a:r>
              <a:rPr lang="en-US" altLang="zh-CN" dirty="0"/>
              <a:t>      </a:t>
            </a:r>
            <a:r>
              <a:rPr lang="zh-CN" altLang="en-US" dirty="0"/>
              <a:t>参考</a:t>
            </a:r>
            <a:r>
              <a:rPr lang="en-US" altLang="zh-CN" dirty="0"/>
              <a:t>https://</a:t>
            </a:r>
            <a:r>
              <a:rPr lang="en-US" altLang="zh-CN" dirty="0" err="1"/>
              <a:t>nmap.org/book/osdetect.html</a:t>
            </a:r>
            <a:endParaRPr lang="zh-CN" altLang="en-US" dirty="0"/>
          </a:p>
          <a:p>
            <a:r>
              <a:rPr lang="zh-CN" altLang="en-US" dirty="0"/>
              <a:t>命令如下：</a:t>
            </a:r>
            <a:endParaRPr lang="en-US" altLang="zh-CN" dirty="0"/>
          </a:p>
          <a:p>
            <a:r>
              <a:rPr lang="en-US" altLang="zh-CN" dirty="0" err="1"/>
              <a:t>NMAP</a:t>
            </a:r>
            <a:r>
              <a:rPr lang="en-US" altLang="zh-CN" dirty="0"/>
              <a:t> –O 192.168.1.102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FIN</a:t>
            </a:r>
            <a:r>
              <a:rPr lang="zh-CN" altLang="en-US" dirty="0"/>
              <a:t>系统指纹扫描</a:t>
            </a:r>
          </a:p>
        </p:txBody>
      </p:sp>
      <p:pic>
        <p:nvPicPr>
          <p:cNvPr id="2050" name="Picture 2" descr="https://img-blog.csdn.net/20150509003832530?watermark/2/text/aHR0cDovL2Jsb2cuY3Nkbi5uZXQvd2FuZ3F1YW5uZXR3b3Jr/font/5a6L5L2T/fontsize/400/fill/I0JBQkFCMA==/dissolve/70/gravity/Cente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124744"/>
            <a:ext cx="7827891" cy="4790704"/>
          </a:xfrm>
          <a:prstGeom prst="rect">
            <a:avLst/>
          </a:prstGeom>
          <a:noFill/>
        </p:spPr>
      </p:pic>
      <p:pic>
        <p:nvPicPr>
          <p:cNvPr id="2054" name="Picture 6" descr="https://img-blog.csdn.net/20150509003839613?watermark/2/text/aHR0cDovL2Jsb2cuY3Nkbi5uZXQvd2FuZ3F1YW5uZXR3b3Jr/font/5a6L5L2T/fontsize/400/fill/I0JBQkFCMA==/dissolve/70/gravity/Cente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5483" y="1124744"/>
            <a:ext cx="8728517" cy="4940821"/>
          </a:xfrm>
          <a:prstGeom prst="rect">
            <a:avLst/>
          </a:prstGeom>
          <a:noFill/>
        </p:spPr>
      </p:pic>
      <p:pic>
        <p:nvPicPr>
          <p:cNvPr id="2058" name="Picture 10" descr="https://img-blog.csdn.net/20150509003836508?watermark/2/text/aHR0cDovL2Jsb2cuY3Nkbi5uZXQvd2FuZ3F1YW5uZXR3b3Jr/font/5a6L5L2T/fontsize/400/fill/I0JBQkFCMA==/dissolve/70/gravity/Center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5535" y="1124744"/>
            <a:ext cx="8583115" cy="5184576"/>
          </a:xfrm>
          <a:prstGeom prst="rect">
            <a:avLst/>
          </a:prstGeom>
          <a:noFill/>
        </p:spPr>
      </p:pic>
      <p:pic>
        <p:nvPicPr>
          <p:cNvPr id="2060" name="Picture 12" descr="https://img-blog.csdn.net/20150509003842452?watermark/2/text/aHR0cDovL2Jsb2cuY3Nkbi5uZXQvd2FuZ3F1YW5uZXR3b3Jr/font/5a6L5L2T/fontsize/400/fill/I0JBQkFCMA==/dissolve/70/gravity/Center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95536" y="1196752"/>
            <a:ext cx="8460432" cy="459063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被动协议栈指纹识别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1340768"/>
            <a:ext cx="7689465" cy="44628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90" name="图片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63491" name="组合 4"/>
          <p:cNvGrpSpPr>
            <a:grpSpLocks/>
          </p:cNvGrpSpPr>
          <p:nvPr/>
        </p:nvGrpSpPr>
        <p:grpSpPr bwMode="auto">
          <a:xfrm>
            <a:off x="0" y="333375"/>
            <a:ext cx="1117600" cy="419100"/>
            <a:chOff x="0" y="0"/>
            <a:chExt cx="1489439" cy="419100"/>
          </a:xfrm>
        </p:grpSpPr>
        <p:sp>
          <p:nvSpPr>
            <p:cNvPr id="63506" name="矩形 5"/>
            <p:cNvSpPr>
              <a:spLocks noChangeArrowheads="1"/>
            </p:cNvSpPr>
            <p:nvPr/>
          </p:nvSpPr>
          <p:spPr bwMode="auto">
            <a:xfrm>
              <a:off x="0" y="0"/>
              <a:ext cx="1260840" cy="419100"/>
            </a:xfrm>
            <a:prstGeom prst="rect">
              <a:avLst/>
            </a:prstGeom>
            <a:solidFill>
              <a:srgbClr val="269FD3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3507" name="矩形 6"/>
            <p:cNvSpPr>
              <a:spLocks noChangeArrowheads="1"/>
            </p:cNvSpPr>
            <p:nvPr/>
          </p:nvSpPr>
          <p:spPr bwMode="auto">
            <a:xfrm>
              <a:off x="1317989" y="0"/>
              <a:ext cx="66675" cy="419100"/>
            </a:xfrm>
            <a:prstGeom prst="rect">
              <a:avLst/>
            </a:prstGeom>
            <a:solidFill>
              <a:srgbClr val="269FD3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sp>
          <p:nvSpPr>
            <p:cNvPr id="63508" name="矩形 7"/>
            <p:cNvSpPr>
              <a:spLocks noChangeArrowheads="1"/>
            </p:cNvSpPr>
            <p:nvPr/>
          </p:nvSpPr>
          <p:spPr bwMode="auto">
            <a:xfrm>
              <a:off x="1441813" y="219075"/>
              <a:ext cx="47626" cy="200025"/>
            </a:xfrm>
            <a:prstGeom prst="rect">
              <a:avLst/>
            </a:prstGeom>
            <a:solidFill>
              <a:srgbClr val="269FD3"/>
            </a:solidFill>
            <a:ln w="9525">
              <a:noFill/>
              <a:miter lim="800000"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63492" name="矩形 8"/>
          <p:cNvSpPr>
            <a:spLocks/>
          </p:cNvSpPr>
          <p:nvPr/>
        </p:nvSpPr>
        <p:spPr bwMode="auto">
          <a:xfrm>
            <a:off x="3514725" y="692150"/>
            <a:ext cx="5329238" cy="865188"/>
          </a:xfrm>
          <a:custGeom>
            <a:avLst/>
            <a:gdLst>
              <a:gd name="T0" fmla="*/ 0 w 6696075"/>
              <a:gd name="T1" fmla="*/ 0 h 1819275"/>
              <a:gd name="T2" fmla="*/ 6757708 w 6696075"/>
              <a:gd name="T3" fmla="*/ 9048 h 1819275"/>
              <a:gd name="T4" fmla="*/ 6757708 w 6696075"/>
              <a:gd name="T5" fmla="*/ 859572 h 1819275"/>
              <a:gd name="T6" fmla="*/ 1132607 w 6696075"/>
              <a:gd name="T7" fmla="*/ 864096 h 1819275"/>
              <a:gd name="T8" fmla="*/ 0 w 6696075"/>
              <a:gd name="T9" fmla="*/ 0 h 181927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696075"/>
              <a:gd name="T16" fmla="*/ 0 h 1819275"/>
              <a:gd name="T17" fmla="*/ 6696075 w 6696075"/>
              <a:gd name="T18" fmla="*/ 1819275 h 181927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696075" h="1819275">
                <a:moveTo>
                  <a:pt x="0" y="0"/>
                </a:moveTo>
                <a:lnTo>
                  <a:pt x="6696075" y="19050"/>
                </a:lnTo>
                <a:lnTo>
                  <a:pt x="6696075" y="1809750"/>
                </a:lnTo>
                <a:lnTo>
                  <a:pt x="1122277" y="1819275"/>
                </a:lnTo>
                <a:lnTo>
                  <a:pt x="0" y="0"/>
                </a:lnTo>
                <a:close/>
              </a:path>
            </a:pathLst>
          </a:custGeom>
          <a:solidFill>
            <a:srgbClr val="269FD3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63493" name="矩形 9"/>
          <p:cNvSpPr>
            <a:spLocks noChangeArrowheads="1"/>
          </p:cNvSpPr>
          <p:nvPr/>
        </p:nvSpPr>
        <p:spPr bwMode="auto">
          <a:xfrm>
            <a:off x="9015413" y="712788"/>
            <a:ext cx="128587" cy="844550"/>
          </a:xfrm>
          <a:prstGeom prst="rect">
            <a:avLst/>
          </a:prstGeom>
          <a:solidFill>
            <a:srgbClr val="269FD3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pitchFamily="34" charset="0"/>
              <a:buNone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3494" name="等腰三角形 11"/>
          <p:cNvSpPr>
            <a:spLocks/>
          </p:cNvSpPr>
          <p:nvPr/>
        </p:nvSpPr>
        <p:spPr bwMode="auto">
          <a:xfrm>
            <a:off x="4422775" y="712788"/>
            <a:ext cx="4421188" cy="844550"/>
          </a:xfrm>
          <a:custGeom>
            <a:avLst/>
            <a:gdLst>
              <a:gd name="T0" fmla="*/ 0 w 5895976"/>
              <a:gd name="T1" fmla="*/ 843853 h 1800225"/>
              <a:gd name="T2" fmla="*/ 2689624 w 5895976"/>
              <a:gd name="T3" fmla="*/ 0 h 1800225"/>
              <a:gd name="T4" fmla="*/ 4421978 w 5895976"/>
              <a:gd name="T5" fmla="*/ 843853 h 1800225"/>
              <a:gd name="T6" fmla="*/ 0 w 5895976"/>
              <a:gd name="T7" fmla="*/ 843853 h 1800225"/>
              <a:gd name="T8" fmla="*/ 0 60000 65536"/>
              <a:gd name="T9" fmla="*/ 0 60000 65536"/>
              <a:gd name="T10" fmla="*/ 0 60000 65536"/>
              <a:gd name="T11" fmla="*/ 0 60000 65536"/>
              <a:gd name="T12" fmla="*/ 0 w 5895976"/>
              <a:gd name="T13" fmla="*/ 0 h 1800225"/>
              <a:gd name="T14" fmla="*/ 5895976 w 5895976"/>
              <a:gd name="T15" fmla="*/ 1800225 h 1800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895976" h="1800225">
                <a:moveTo>
                  <a:pt x="0" y="1800225"/>
                </a:moveTo>
                <a:lnTo>
                  <a:pt x="3586171" y="0"/>
                </a:lnTo>
                <a:lnTo>
                  <a:pt x="5895976" y="1800225"/>
                </a:lnTo>
                <a:lnTo>
                  <a:pt x="0" y="1800225"/>
                </a:lnTo>
                <a:close/>
              </a:path>
            </a:pathLst>
          </a:custGeom>
          <a:solidFill>
            <a:srgbClr val="0C86B6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63495" name="矩形 14"/>
          <p:cNvSpPr>
            <a:spLocks noChangeArrowheads="1"/>
          </p:cNvSpPr>
          <p:nvPr/>
        </p:nvSpPr>
        <p:spPr bwMode="auto">
          <a:xfrm>
            <a:off x="0" y="6448425"/>
            <a:ext cx="9144000" cy="419100"/>
          </a:xfrm>
          <a:prstGeom prst="rect">
            <a:avLst/>
          </a:prstGeom>
          <a:solidFill>
            <a:srgbClr val="269FD3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pitchFamily="34" charset="0"/>
              <a:buNone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3496" name="矩形 17"/>
          <p:cNvSpPr>
            <a:spLocks noChangeArrowheads="1"/>
          </p:cNvSpPr>
          <p:nvPr/>
        </p:nvSpPr>
        <p:spPr bwMode="auto">
          <a:xfrm>
            <a:off x="6953250" y="6448425"/>
            <a:ext cx="2190750" cy="422275"/>
          </a:xfrm>
          <a:prstGeom prst="rect">
            <a:avLst/>
          </a:prstGeom>
          <a:solidFill>
            <a:srgbClr val="777370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pitchFamily="34" charset="0"/>
              <a:buNone/>
            </a:pPr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63497" name="直角三角形 15"/>
          <p:cNvSpPr>
            <a:spLocks noChangeArrowheads="1"/>
          </p:cNvSpPr>
          <p:nvPr/>
        </p:nvSpPr>
        <p:spPr bwMode="auto">
          <a:xfrm rot="-2723511">
            <a:off x="6722270" y="6146006"/>
            <a:ext cx="595312" cy="587375"/>
          </a:xfrm>
          <a:prstGeom prst="rtTriangle">
            <a:avLst/>
          </a:prstGeom>
          <a:solidFill>
            <a:srgbClr val="0C86B6"/>
          </a:solidFill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ctr">
              <a:buFont typeface="Arial" pitchFamily="34" charset="0"/>
              <a:buNone/>
            </a:pPr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63498" name="组合 23"/>
          <p:cNvGrpSpPr>
            <a:grpSpLocks/>
          </p:cNvGrpSpPr>
          <p:nvPr/>
        </p:nvGrpSpPr>
        <p:grpSpPr bwMode="auto">
          <a:xfrm>
            <a:off x="4500563" y="908050"/>
            <a:ext cx="431800" cy="433388"/>
            <a:chOff x="0" y="0"/>
            <a:chExt cx="1236662" cy="1236662"/>
          </a:xfrm>
        </p:grpSpPr>
        <p:pic>
          <p:nvPicPr>
            <p:cNvPr id="63504" name="组合 21"/>
            <p:cNvPicPr>
              <a:picLocks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264126" y="343571"/>
              <a:ext cx="756779" cy="47617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3505" name="椭圆 22"/>
            <p:cNvSpPr>
              <a:spLocks noChangeArrowheads="1"/>
            </p:cNvSpPr>
            <p:nvPr/>
          </p:nvSpPr>
          <p:spPr bwMode="auto">
            <a:xfrm>
              <a:off x="0" y="0"/>
              <a:ext cx="1236662" cy="1236662"/>
            </a:xfrm>
            <a:prstGeom prst="ellipse">
              <a:avLst/>
            </a:prstGeom>
            <a:noFill/>
            <a:ln w="57150">
              <a:solidFill>
                <a:schemeClr val="bg1"/>
              </a:solidFill>
              <a:round/>
              <a:headEnd/>
              <a:tailEnd/>
            </a:ln>
          </p:spPr>
          <p:txBody>
            <a:bodyPr anchor="ctr"/>
            <a:lstStyle/>
            <a:p>
              <a:pPr algn="ctr">
                <a:buFont typeface="Arial" pitchFamily="34" charset="0"/>
                <a:buNone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</p:grpSp>
      <p:sp>
        <p:nvSpPr>
          <p:cNvPr id="63499" name="文本框 24"/>
          <p:cNvSpPr txBox="1">
            <a:spLocks noChangeArrowheads="1"/>
          </p:cNvSpPr>
          <p:nvPr/>
        </p:nvSpPr>
        <p:spPr bwMode="auto">
          <a:xfrm>
            <a:off x="5153025" y="836613"/>
            <a:ext cx="374015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buFont typeface="Arial" pitchFamily="34" charset="0"/>
              <a:buNone/>
            </a:pPr>
            <a:r>
              <a:rPr lang="zh-CN" altLang="en-US" sz="3200" b="1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欢迎加入 理想平台</a:t>
            </a:r>
          </a:p>
        </p:txBody>
      </p:sp>
      <p:pic>
        <p:nvPicPr>
          <p:cNvPr id="63500" name="图片 2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225" y="1849438"/>
            <a:ext cx="3470275" cy="2851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7" name="矩形 26"/>
          <p:cNvSpPr/>
          <p:nvPr/>
        </p:nvSpPr>
        <p:spPr>
          <a:xfrm>
            <a:off x="2804204" y="1844824"/>
            <a:ext cx="3321643" cy="1323439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zh-CN" altLang="en-US" sz="80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众元</a:t>
            </a:r>
          </a:p>
        </p:txBody>
      </p:sp>
      <p:sp>
        <p:nvSpPr>
          <p:cNvPr id="28" name="矩形 27"/>
          <p:cNvSpPr/>
          <p:nvPr/>
        </p:nvSpPr>
        <p:spPr>
          <a:xfrm>
            <a:off x="2627784" y="3554779"/>
            <a:ext cx="3791423" cy="523220"/>
          </a:xfrm>
          <a:prstGeom prst="rect">
            <a:avLst/>
          </a:prstGeom>
          <a:noFill/>
        </p:spPr>
        <p:txBody>
          <a:bodyPr wrap="none">
            <a:spAutoFit/>
            <a:scene3d>
              <a:camera prst="orthographicFront">
                <a:rot lat="0" lon="0" rev="0"/>
              </a:camera>
              <a:lightRig rig="contrasting" dir="t">
                <a:rot lat="0" lon="0" rev="4500000"/>
              </a:lightRig>
            </a:scene3d>
            <a:sp3d contourW="6350" prstMaterial="metal">
              <a:bevelT w="127000" h="31750" prst="relaxedInset"/>
              <a:contourClr>
                <a:schemeClr val="accent1">
                  <a:shade val="75000"/>
                </a:schemeClr>
              </a:contourClr>
            </a:sp3d>
          </a:bodyPr>
          <a:lstStyle/>
          <a:p>
            <a:pPr algn="ctr">
              <a:defRPr/>
            </a:pPr>
            <a:r>
              <a:rPr lang="zh-CN" altLang="en-US" sz="2800" b="1" cap="all" dirty="0">
                <a:ln w="0"/>
                <a:gradFill flip="none">
                  <a:gsLst>
                    <a:gs pos="0">
                      <a:schemeClr val="accent1">
                        <a:tint val="75000"/>
                        <a:shade val="75000"/>
                        <a:satMod val="170000"/>
                      </a:schemeClr>
                    </a:gs>
                    <a:gs pos="49000">
                      <a:schemeClr val="accent1">
                        <a:tint val="88000"/>
                        <a:shade val="65000"/>
                        <a:satMod val="172000"/>
                      </a:schemeClr>
                    </a:gs>
                    <a:gs pos="50000">
                      <a:schemeClr val="accent1">
                        <a:shade val="65000"/>
                        <a:satMod val="130000"/>
                      </a:schemeClr>
                    </a:gs>
                    <a:gs pos="92000">
                      <a:schemeClr val="accent1">
                        <a:shade val="50000"/>
                        <a:satMod val="120000"/>
                      </a:schemeClr>
                    </a:gs>
                    <a:gs pos="100000">
                      <a:schemeClr val="accent1">
                        <a:shade val="48000"/>
                        <a:satMod val="120000"/>
                      </a:schemeClr>
                    </a:gs>
                  </a:gsLst>
                  <a:lin ang="5400000"/>
                </a:gradFill>
                <a:effectLst>
                  <a:reflection blurRad="12700" stA="50000" endPos="50000" dist="5000" dir="5400000" sy="-100000" rotWithShape="0"/>
                </a:effectLst>
              </a:rPr>
              <a:t>教育服务解决方案专家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 bwMode="auto">
          <a:xfrm>
            <a:off x="457200" y="298450"/>
            <a:ext cx="7239000" cy="609600"/>
          </a:xfrm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r>
              <a:rPr lang="zh-CN" altLang="en-US"/>
              <a:t>课程目标</a:t>
            </a:r>
          </a:p>
        </p:txBody>
      </p:sp>
      <p:sp>
        <p:nvSpPr>
          <p:cNvPr id="6" name="Right Triangle 12@|1FFC:4210752|FBC:16777215|LFC:16777215|LBC:16777215"/>
          <p:cNvSpPr/>
          <p:nvPr>
            <p:custDataLst>
              <p:tags r:id="rId3"/>
            </p:custDataLst>
          </p:nvPr>
        </p:nvSpPr>
        <p:spPr>
          <a:xfrm flipH="1">
            <a:off x="5508625" y="3983038"/>
            <a:ext cx="3635375" cy="2874962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8" name="矩形 9@|5FFC:49407|FBC:16777215|LFC:16777215|LBC:16777215"/>
          <p:cNvSpPr/>
          <p:nvPr>
            <p:custDataLst>
              <p:tags r:id="rId4"/>
            </p:custDataLst>
          </p:nvPr>
        </p:nvSpPr>
        <p:spPr>
          <a:xfrm>
            <a:off x="6699250" y="1873250"/>
            <a:ext cx="982663" cy="987425"/>
          </a:xfrm>
          <a:custGeom>
            <a:avLst/>
            <a:gdLst>
              <a:gd name="connsiteX0" fmla="*/ 0 w 1564433"/>
              <a:gd name="connsiteY0" fmla="*/ 0 h 1168661"/>
              <a:gd name="connsiteX1" fmla="*/ 1564433 w 1564433"/>
              <a:gd name="connsiteY1" fmla="*/ 0 h 1168661"/>
              <a:gd name="connsiteX2" fmla="*/ 1564433 w 1564433"/>
              <a:gd name="connsiteY2" fmla="*/ 1168661 h 1168661"/>
              <a:gd name="connsiteX3" fmla="*/ 0 w 1564433"/>
              <a:gd name="connsiteY3" fmla="*/ 1168661 h 1168661"/>
              <a:gd name="connsiteX4" fmla="*/ 0 w 1564433"/>
              <a:gd name="connsiteY4" fmla="*/ 0 h 1168661"/>
              <a:gd name="connsiteX0-1" fmla="*/ 0 w 1564433"/>
              <a:gd name="connsiteY0-2" fmla="*/ 0 h 1177991"/>
              <a:gd name="connsiteX1-3" fmla="*/ 1564433 w 1564433"/>
              <a:gd name="connsiteY1-4" fmla="*/ 0 h 1177991"/>
              <a:gd name="connsiteX2-5" fmla="*/ 1555102 w 1564433"/>
              <a:gd name="connsiteY2-6" fmla="*/ 1177991 h 1177991"/>
              <a:gd name="connsiteX3-7" fmla="*/ 0 w 1564433"/>
              <a:gd name="connsiteY3-8" fmla="*/ 1168661 h 1177991"/>
              <a:gd name="connsiteX4-9" fmla="*/ 0 w 1564433"/>
              <a:gd name="connsiteY4-10" fmla="*/ 0 h 1177991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564433" h="1177991">
                <a:moveTo>
                  <a:pt x="0" y="0"/>
                </a:moveTo>
                <a:lnTo>
                  <a:pt x="1564433" y="0"/>
                </a:lnTo>
                <a:cubicBezTo>
                  <a:pt x="1561323" y="392664"/>
                  <a:pt x="1558212" y="785327"/>
                  <a:pt x="1555102" y="1177991"/>
                </a:cubicBezTo>
                <a:lnTo>
                  <a:pt x="0" y="116866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>
              <a:solidFill>
                <a:schemeClr val="tx2"/>
              </a:solidFill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9" name="矩形 10@|5FFC:5855577|FBC:16777215|LFC:16777215|LBC:16777215"/>
          <p:cNvSpPr/>
          <p:nvPr>
            <p:custDataLst>
              <p:tags r:id="rId5"/>
            </p:custDataLst>
          </p:nvPr>
        </p:nvSpPr>
        <p:spPr>
          <a:xfrm>
            <a:off x="7670800" y="1873250"/>
            <a:ext cx="714375" cy="1566863"/>
          </a:xfrm>
          <a:custGeom>
            <a:avLst/>
            <a:gdLst>
              <a:gd name="connsiteX0" fmla="*/ 0 w 1564433"/>
              <a:gd name="connsiteY0" fmla="*/ 0 h 1168661"/>
              <a:gd name="connsiteX1" fmla="*/ 1564433 w 1564433"/>
              <a:gd name="connsiteY1" fmla="*/ 0 h 1168661"/>
              <a:gd name="connsiteX2" fmla="*/ 1564433 w 1564433"/>
              <a:gd name="connsiteY2" fmla="*/ 1168661 h 1168661"/>
              <a:gd name="connsiteX3" fmla="*/ 0 w 1564433"/>
              <a:gd name="connsiteY3" fmla="*/ 1168661 h 1168661"/>
              <a:gd name="connsiteX4" fmla="*/ 0 w 1564433"/>
              <a:gd name="connsiteY4" fmla="*/ 0 h 1168661"/>
              <a:gd name="connsiteX0-1" fmla="*/ 9330 w 1573763"/>
              <a:gd name="connsiteY0-2" fmla="*/ 0 h 1868457"/>
              <a:gd name="connsiteX1-3" fmla="*/ 1573763 w 1573763"/>
              <a:gd name="connsiteY1-4" fmla="*/ 0 h 1868457"/>
              <a:gd name="connsiteX2-5" fmla="*/ 1573763 w 1573763"/>
              <a:gd name="connsiteY2-6" fmla="*/ 1168661 h 1868457"/>
              <a:gd name="connsiteX3-7" fmla="*/ 0 w 1573763"/>
              <a:gd name="connsiteY3-8" fmla="*/ 1868457 h 1868457"/>
              <a:gd name="connsiteX4-9" fmla="*/ 9330 w 1573763"/>
              <a:gd name="connsiteY4-10" fmla="*/ 0 h 1868457"/>
              <a:gd name="connsiteX0-11" fmla="*/ 9330 w 1573763"/>
              <a:gd name="connsiteY0-12" fmla="*/ 0 h 1868457"/>
              <a:gd name="connsiteX1-13" fmla="*/ 1573763 w 1573763"/>
              <a:gd name="connsiteY1-14" fmla="*/ 0 h 1868457"/>
              <a:gd name="connsiteX2-15" fmla="*/ 1135224 w 1573763"/>
              <a:gd name="connsiteY2-16" fmla="*/ 1840465 h 1868457"/>
              <a:gd name="connsiteX3-17" fmla="*/ 0 w 1573763"/>
              <a:gd name="connsiteY3-18" fmla="*/ 1868457 h 1868457"/>
              <a:gd name="connsiteX4-19" fmla="*/ 9330 w 1573763"/>
              <a:gd name="connsiteY4-20" fmla="*/ 0 h 1868457"/>
              <a:gd name="connsiteX0-21" fmla="*/ 9330 w 1135224"/>
              <a:gd name="connsiteY0-22" fmla="*/ 0 h 1868457"/>
              <a:gd name="connsiteX1-23" fmla="*/ 1125894 w 1135224"/>
              <a:gd name="connsiteY1-24" fmla="*/ 1101012 h 1868457"/>
              <a:gd name="connsiteX2-25" fmla="*/ 1135224 w 1135224"/>
              <a:gd name="connsiteY2-26" fmla="*/ 1840465 h 1868457"/>
              <a:gd name="connsiteX3-27" fmla="*/ 0 w 1135224"/>
              <a:gd name="connsiteY3-28" fmla="*/ 1868457 h 1868457"/>
              <a:gd name="connsiteX4-29" fmla="*/ 9330 w 1135224"/>
              <a:gd name="connsiteY4-30" fmla="*/ 0 h 1868457"/>
            </a:gdLst>
            <a:ahLst/>
            <a:cxnLst>
              <a:cxn ang="0">
                <a:pos x="connsiteX0-21" y="connsiteY0-22"/>
              </a:cxn>
              <a:cxn ang="0">
                <a:pos x="connsiteX1-23" y="connsiteY1-24"/>
              </a:cxn>
              <a:cxn ang="0">
                <a:pos x="connsiteX2-25" y="connsiteY2-26"/>
              </a:cxn>
              <a:cxn ang="0">
                <a:pos x="connsiteX3-27" y="connsiteY3-28"/>
              </a:cxn>
              <a:cxn ang="0">
                <a:pos x="connsiteX4-29" y="connsiteY4-30"/>
              </a:cxn>
            </a:cxnLst>
            <a:rect l="l" t="t" r="r" b="b"/>
            <a:pathLst>
              <a:path w="1135224" h="1868457">
                <a:moveTo>
                  <a:pt x="9330" y="0"/>
                </a:moveTo>
                <a:lnTo>
                  <a:pt x="1125894" y="1101012"/>
                </a:lnTo>
                <a:lnTo>
                  <a:pt x="1135224" y="1840465"/>
                </a:lnTo>
                <a:lnTo>
                  <a:pt x="0" y="1868457"/>
                </a:lnTo>
                <a:lnTo>
                  <a:pt x="933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10" name="矩形 10@|5FFC:49407|FBC:16777215|LFC:16777215|LBC:16777215"/>
          <p:cNvSpPr/>
          <p:nvPr>
            <p:custDataLst>
              <p:tags r:id="rId6"/>
            </p:custDataLst>
          </p:nvPr>
        </p:nvSpPr>
        <p:spPr>
          <a:xfrm rot="5400000">
            <a:off x="7298531" y="3271044"/>
            <a:ext cx="944563" cy="1241425"/>
          </a:xfrm>
          <a:custGeom>
            <a:avLst/>
            <a:gdLst>
              <a:gd name="connsiteX0" fmla="*/ 0 w 1564433"/>
              <a:gd name="connsiteY0" fmla="*/ 0 h 1168661"/>
              <a:gd name="connsiteX1" fmla="*/ 1564433 w 1564433"/>
              <a:gd name="connsiteY1" fmla="*/ 0 h 1168661"/>
              <a:gd name="connsiteX2" fmla="*/ 1564433 w 1564433"/>
              <a:gd name="connsiteY2" fmla="*/ 1168661 h 1168661"/>
              <a:gd name="connsiteX3" fmla="*/ 0 w 1564433"/>
              <a:gd name="connsiteY3" fmla="*/ 1168661 h 1168661"/>
              <a:gd name="connsiteX4" fmla="*/ 0 w 1564433"/>
              <a:gd name="connsiteY4" fmla="*/ 0 h 1168661"/>
              <a:gd name="connsiteX0-1" fmla="*/ 9330 w 1573763"/>
              <a:gd name="connsiteY0-2" fmla="*/ 0 h 1868457"/>
              <a:gd name="connsiteX1-3" fmla="*/ 1573763 w 1573763"/>
              <a:gd name="connsiteY1-4" fmla="*/ 0 h 1868457"/>
              <a:gd name="connsiteX2-5" fmla="*/ 1573763 w 1573763"/>
              <a:gd name="connsiteY2-6" fmla="*/ 1168661 h 1868457"/>
              <a:gd name="connsiteX3-7" fmla="*/ 0 w 1573763"/>
              <a:gd name="connsiteY3-8" fmla="*/ 1868457 h 1868457"/>
              <a:gd name="connsiteX4-9" fmla="*/ 9330 w 1573763"/>
              <a:gd name="connsiteY4-10" fmla="*/ 0 h 1868457"/>
              <a:gd name="connsiteX0-11" fmla="*/ 9330 w 1573763"/>
              <a:gd name="connsiteY0-12" fmla="*/ 0 h 1868457"/>
              <a:gd name="connsiteX1-13" fmla="*/ 1573763 w 1573763"/>
              <a:gd name="connsiteY1-14" fmla="*/ 0 h 1868457"/>
              <a:gd name="connsiteX2-15" fmla="*/ 1135224 w 1573763"/>
              <a:gd name="connsiteY2-16" fmla="*/ 1840465 h 1868457"/>
              <a:gd name="connsiteX3-17" fmla="*/ 0 w 1573763"/>
              <a:gd name="connsiteY3-18" fmla="*/ 1868457 h 1868457"/>
              <a:gd name="connsiteX4-19" fmla="*/ 9330 w 1573763"/>
              <a:gd name="connsiteY4-20" fmla="*/ 0 h 1868457"/>
              <a:gd name="connsiteX0-21" fmla="*/ 9330 w 1135224"/>
              <a:gd name="connsiteY0-22" fmla="*/ 0 h 1868457"/>
              <a:gd name="connsiteX1-23" fmla="*/ 1125894 w 1135224"/>
              <a:gd name="connsiteY1-24" fmla="*/ 1101012 h 1868457"/>
              <a:gd name="connsiteX2-25" fmla="*/ 1135224 w 1135224"/>
              <a:gd name="connsiteY2-26" fmla="*/ 1840465 h 1868457"/>
              <a:gd name="connsiteX3-27" fmla="*/ 0 w 1135224"/>
              <a:gd name="connsiteY3-28" fmla="*/ 1868457 h 1868457"/>
              <a:gd name="connsiteX4-29" fmla="*/ 9330 w 1135224"/>
              <a:gd name="connsiteY4-30" fmla="*/ 0 h 1868457"/>
              <a:gd name="connsiteX0-31" fmla="*/ 0 w 1144553"/>
              <a:gd name="connsiteY0-32" fmla="*/ 0 h 1896259"/>
              <a:gd name="connsiteX1-33" fmla="*/ 1135223 w 1144553"/>
              <a:gd name="connsiteY1-34" fmla="*/ 1128814 h 1896259"/>
              <a:gd name="connsiteX2-35" fmla="*/ 1144553 w 1144553"/>
              <a:gd name="connsiteY2-36" fmla="*/ 1868267 h 1896259"/>
              <a:gd name="connsiteX3-37" fmla="*/ 9329 w 1144553"/>
              <a:gd name="connsiteY3-38" fmla="*/ 1896259 h 1896259"/>
              <a:gd name="connsiteX4-39" fmla="*/ 0 w 1144553"/>
              <a:gd name="connsiteY4-40" fmla="*/ 0 h 1896259"/>
              <a:gd name="connsiteX0-41" fmla="*/ 0 w 1135225"/>
              <a:gd name="connsiteY0-42" fmla="*/ 0 h 1960936"/>
              <a:gd name="connsiteX1-43" fmla="*/ 1135223 w 1135225"/>
              <a:gd name="connsiteY1-44" fmla="*/ 1128814 h 1960936"/>
              <a:gd name="connsiteX2-45" fmla="*/ 1135225 w 1135225"/>
              <a:gd name="connsiteY2-46" fmla="*/ 1960936 h 1960936"/>
              <a:gd name="connsiteX3-47" fmla="*/ 9329 w 1135225"/>
              <a:gd name="connsiteY3-48" fmla="*/ 1896259 h 1960936"/>
              <a:gd name="connsiteX4-49" fmla="*/ 0 w 1135225"/>
              <a:gd name="connsiteY4-50" fmla="*/ 0 h 1960936"/>
              <a:gd name="connsiteX0-51" fmla="*/ 0 w 1135225"/>
              <a:gd name="connsiteY0-52" fmla="*/ 0 h 1960936"/>
              <a:gd name="connsiteX1-53" fmla="*/ 1135223 w 1135225"/>
              <a:gd name="connsiteY1-54" fmla="*/ 1128814 h 1960936"/>
              <a:gd name="connsiteX2-55" fmla="*/ 1135225 w 1135225"/>
              <a:gd name="connsiteY2-56" fmla="*/ 1960936 h 1960936"/>
              <a:gd name="connsiteX3-57" fmla="*/ 9329 w 1135225"/>
              <a:gd name="connsiteY3-58" fmla="*/ 1933327 h 1960936"/>
              <a:gd name="connsiteX4-59" fmla="*/ 0 w 1135225"/>
              <a:gd name="connsiteY4-60" fmla="*/ 0 h 1960936"/>
              <a:gd name="connsiteX0-61" fmla="*/ 900 w 1126794"/>
              <a:gd name="connsiteY0-62" fmla="*/ 0 h 1960936"/>
              <a:gd name="connsiteX1-63" fmla="*/ 1126792 w 1126794"/>
              <a:gd name="connsiteY1-64" fmla="*/ 1128814 h 1960936"/>
              <a:gd name="connsiteX2-65" fmla="*/ 1126794 w 1126794"/>
              <a:gd name="connsiteY2-66" fmla="*/ 1960936 h 1960936"/>
              <a:gd name="connsiteX3-67" fmla="*/ 898 w 1126794"/>
              <a:gd name="connsiteY3-68" fmla="*/ 1933327 h 1960936"/>
              <a:gd name="connsiteX4-69" fmla="*/ 900 w 1126794"/>
              <a:gd name="connsiteY4-70" fmla="*/ 0 h 1960936"/>
            </a:gdLst>
            <a:ahLst/>
            <a:cxnLst>
              <a:cxn ang="0">
                <a:pos x="connsiteX0-61" y="connsiteY0-62"/>
              </a:cxn>
              <a:cxn ang="0">
                <a:pos x="connsiteX1-63" y="connsiteY1-64"/>
              </a:cxn>
              <a:cxn ang="0">
                <a:pos x="connsiteX2-65" y="connsiteY2-66"/>
              </a:cxn>
              <a:cxn ang="0">
                <a:pos x="connsiteX3-67" y="connsiteY3-68"/>
              </a:cxn>
              <a:cxn ang="0">
                <a:pos x="connsiteX4-69" y="connsiteY4-70"/>
              </a:cxn>
            </a:cxnLst>
            <a:rect l="l" t="t" r="r" b="b"/>
            <a:pathLst>
              <a:path w="1126794" h="1960936">
                <a:moveTo>
                  <a:pt x="900" y="0"/>
                </a:moveTo>
                <a:lnTo>
                  <a:pt x="1126792" y="1128814"/>
                </a:lnTo>
                <a:cubicBezTo>
                  <a:pt x="1126793" y="1406188"/>
                  <a:pt x="1126793" y="1683562"/>
                  <a:pt x="1126794" y="1960936"/>
                </a:cubicBezTo>
                <a:lnTo>
                  <a:pt x="898" y="1933327"/>
                </a:lnTo>
                <a:cubicBezTo>
                  <a:pt x="-2212" y="1301241"/>
                  <a:pt x="4010" y="632086"/>
                  <a:pt x="9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11" name="矩形 10@|5FFC:5855577|FBC:16777215|LFC:16777215|LBC:16777215"/>
          <p:cNvSpPr/>
          <p:nvPr>
            <p:custDataLst>
              <p:tags r:id="rId7"/>
            </p:custDataLst>
          </p:nvPr>
        </p:nvSpPr>
        <p:spPr>
          <a:xfrm flipH="1">
            <a:off x="6475413" y="3427413"/>
            <a:ext cx="692150" cy="1654175"/>
          </a:xfrm>
          <a:custGeom>
            <a:avLst/>
            <a:gdLst>
              <a:gd name="connsiteX0" fmla="*/ 0 w 1564433"/>
              <a:gd name="connsiteY0" fmla="*/ 0 h 1168661"/>
              <a:gd name="connsiteX1" fmla="*/ 1564433 w 1564433"/>
              <a:gd name="connsiteY1" fmla="*/ 0 h 1168661"/>
              <a:gd name="connsiteX2" fmla="*/ 1564433 w 1564433"/>
              <a:gd name="connsiteY2" fmla="*/ 1168661 h 1168661"/>
              <a:gd name="connsiteX3" fmla="*/ 0 w 1564433"/>
              <a:gd name="connsiteY3" fmla="*/ 1168661 h 1168661"/>
              <a:gd name="connsiteX4" fmla="*/ 0 w 1564433"/>
              <a:gd name="connsiteY4" fmla="*/ 0 h 1168661"/>
              <a:gd name="connsiteX0-1" fmla="*/ 9330 w 1573763"/>
              <a:gd name="connsiteY0-2" fmla="*/ 0 h 1868457"/>
              <a:gd name="connsiteX1-3" fmla="*/ 1573763 w 1573763"/>
              <a:gd name="connsiteY1-4" fmla="*/ 0 h 1868457"/>
              <a:gd name="connsiteX2-5" fmla="*/ 1573763 w 1573763"/>
              <a:gd name="connsiteY2-6" fmla="*/ 1168661 h 1868457"/>
              <a:gd name="connsiteX3-7" fmla="*/ 0 w 1573763"/>
              <a:gd name="connsiteY3-8" fmla="*/ 1868457 h 1868457"/>
              <a:gd name="connsiteX4-9" fmla="*/ 9330 w 1573763"/>
              <a:gd name="connsiteY4-10" fmla="*/ 0 h 1868457"/>
              <a:gd name="connsiteX0-11" fmla="*/ 9330 w 1573763"/>
              <a:gd name="connsiteY0-12" fmla="*/ 0 h 1868457"/>
              <a:gd name="connsiteX1-13" fmla="*/ 1573763 w 1573763"/>
              <a:gd name="connsiteY1-14" fmla="*/ 0 h 1868457"/>
              <a:gd name="connsiteX2-15" fmla="*/ 1135224 w 1573763"/>
              <a:gd name="connsiteY2-16" fmla="*/ 1840465 h 1868457"/>
              <a:gd name="connsiteX3-17" fmla="*/ 0 w 1573763"/>
              <a:gd name="connsiteY3-18" fmla="*/ 1868457 h 1868457"/>
              <a:gd name="connsiteX4-19" fmla="*/ 9330 w 1573763"/>
              <a:gd name="connsiteY4-20" fmla="*/ 0 h 1868457"/>
              <a:gd name="connsiteX0-21" fmla="*/ 9330 w 1135224"/>
              <a:gd name="connsiteY0-22" fmla="*/ 0 h 1868457"/>
              <a:gd name="connsiteX1-23" fmla="*/ 1125894 w 1135224"/>
              <a:gd name="connsiteY1-24" fmla="*/ 1101012 h 1868457"/>
              <a:gd name="connsiteX2-25" fmla="*/ 1135224 w 1135224"/>
              <a:gd name="connsiteY2-26" fmla="*/ 1840465 h 1868457"/>
              <a:gd name="connsiteX3-27" fmla="*/ 0 w 1135224"/>
              <a:gd name="connsiteY3-28" fmla="*/ 1868457 h 1868457"/>
              <a:gd name="connsiteX4-29" fmla="*/ 9330 w 1135224"/>
              <a:gd name="connsiteY4-30" fmla="*/ 0 h 1868457"/>
              <a:gd name="connsiteX0-31" fmla="*/ 0 w 1144553"/>
              <a:gd name="connsiteY0-32" fmla="*/ 0 h 1896259"/>
              <a:gd name="connsiteX1-33" fmla="*/ 1135223 w 1144553"/>
              <a:gd name="connsiteY1-34" fmla="*/ 1128814 h 1896259"/>
              <a:gd name="connsiteX2-35" fmla="*/ 1144553 w 1144553"/>
              <a:gd name="connsiteY2-36" fmla="*/ 1868267 h 1896259"/>
              <a:gd name="connsiteX3-37" fmla="*/ 9329 w 1144553"/>
              <a:gd name="connsiteY3-38" fmla="*/ 1896259 h 1896259"/>
              <a:gd name="connsiteX4-39" fmla="*/ 0 w 1144553"/>
              <a:gd name="connsiteY4-40" fmla="*/ 0 h 1896259"/>
              <a:gd name="connsiteX0-41" fmla="*/ 0 w 1135225"/>
              <a:gd name="connsiteY0-42" fmla="*/ 0 h 1960936"/>
              <a:gd name="connsiteX1-43" fmla="*/ 1135223 w 1135225"/>
              <a:gd name="connsiteY1-44" fmla="*/ 1128814 h 1960936"/>
              <a:gd name="connsiteX2-45" fmla="*/ 1135225 w 1135225"/>
              <a:gd name="connsiteY2-46" fmla="*/ 1960936 h 1960936"/>
              <a:gd name="connsiteX3-47" fmla="*/ 9329 w 1135225"/>
              <a:gd name="connsiteY3-48" fmla="*/ 1896259 h 1960936"/>
              <a:gd name="connsiteX4-49" fmla="*/ 0 w 1135225"/>
              <a:gd name="connsiteY4-50" fmla="*/ 0 h 1960936"/>
              <a:gd name="connsiteX0-51" fmla="*/ 0 w 1135225"/>
              <a:gd name="connsiteY0-52" fmla="*/ 0 h 1960936"/>
              <a:gd name="connsiteX1-53" fmla="*/ 1135223 w 1135225"/>
              <a:gd name="connsiteY1-54" fmla="*/ 1128814 h 1960936"/>
              <a:gd name="connsiteX2-55" fmla="*/ 1135225 w 1135225"/>
              <a:gd name="connsiteY2-56" fmla="*/ 1960936 h 1960936"/>
              <a:gd name="connsiteX3-57" fmla="*/ 9329 w 1135225"/>
              <a:gd name="connsiteY3-58" fmla="*/ 1933327 h 1960936"/>
              <a:gd name="connsiteX4-59" fmla="*/ 0 w 1135225"/>
              <a:gd name="connsiteY4-60" fmla="*/ 0 h 1960936"/>
              <a:gd name="connsiteX0-61" fmla="*/ 900 w 1126794"/>
              <a:gd name="connsiteY0-62" fmla="*/ 0 h 1960936"/>
              <a:gd name="connsiteX1-63" fmla="*/ 1126792 w 1126794"/>
              <a:gd name="connsiteY1-64" fmla="*/ 1128814 h 1960936"/>
              <a:gd name="connsiteX2-65" fmla="*/ 1126794 w 1126794"/>
              <a:gd name="connsiteY2-66" fmla="*/ 1960936 h 1960936"/>
              <a:gd name="connsiteX3-67" fmla="*/ 898 w 1126794"/>
              <a:gd name="connsiteY3-68" fmla="*/ 1933327 h 1960936"/>
              <a:gd name="connsiteX4-69" fmla="*/ 900 w 1126794"/>
              <a:gd name="connsiteY4-70" fmla="*/ 0 h 1960936"/>
            </a:gdLst>
            <a:ahLst/>
            <a:cxnLst>
              <a:cxn ang="0">
                <a:pos x="connsiteX0-61" y="connsiteY0-62"/>
              </a:cxn>
              <a:cxn ang="0">
                <a:pos x="connsiteX1-63" y="connsiteY1-64"/>
              </a:cxn>
              <a:cxn ang="0">
                <a:pos x="connsiteX2-65" y="connsiteY2-66"/>
              </a:cxn>
              <a:cxn ang="0">
                <a:pos x="connsiteX3-67" y="connsiteY3-68"/>
              </a:cxn>
              <a:cxn ang="0">
                <a:pos x="connsiteX4-69" y="connsiteY4-70"/>
              </a:cxn>
            </a:cxnLst>
            <a:rect l="l" t="t" r="r" b="b"/>
            <a:pathLst>
              <a:path w="1126794" h="1960936">
                <a:moveTo>
                  <a:pt x="900" y="0"/>
                </a:moveTo>
                <a:lnTo>
                  <a:pt x="1126792" y="1128814"/>
                </a:lnTo>
                <a:cubicBezTo>
                  <a:pt x="1126793" y="1406188"/>
                  <a:pt x="1126793" y="1683562"/>
                  <a:pt x="1126794" y="1960936"/>
                </a:cubicBezTo>
                <a:lnTo>
                  <a:pt x="898" y="1933327"/>
                </a:lnTo>
                <a:cubicBezTo>
                  <a:pt x="-2212" y="1301241"/>
                  <a:pt x="4010" y="632086"/>
                  <a:pt x="9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12" name="Rectangle 18@|1FFC:49407|FBC:16777215|LFC:16777215|LBC:16777215"/>
          <p:cNvSpPr/>
          <p:nvPr>
            <p:custDataLst>
              <p:tags r:id="rId8"/>
            </p:custDataLst>
          </p:nvPr>
        </p:nvSpPr>
        <p:spPr>
          <a:xfrm rot="20751420">
            <a:off x="6973888" y="4875213"/>
            <a:ext cx="715962" cy="94773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14324" y="1138238"/>
            <a:ext cx="5553820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63538" indent="-363538">
              <a:lnSpc>
                <a:spcPct val="150000"/>
              </a:lnSpc>
              <a:spcBef>
                <a:spcPct val="50000"/>
              </a:spcBef>
              <a:buFont typeface="Wingdings" pitchFamily="2" charset="2"/>
              <a:buChar char="n"/>
              <a:defRPr/>
            </a:pPr>
            <a:r>
              <a:rPr lang="en-US" altLang="zh-CN" sz="2400" b="1" dirty="0" err="1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j-cs"/>
              </a:rPr>
              <a:t>nmap</a:t>
            </a:r>
            <a:endParaRPr lang="en-US" altLang="zh-CN" sz="24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marL="363538" indent="-363538">
              <a:lnSpc>
                <a:spcPct val="150000"/>
              </a:lnSpc>
              <a:spcBef>
                <a:spcPct val="50000"/>
              </a:spcBef>
              <a:defRPr/>
            </a:pPr>
            <a:endParaRPr lang="zh-CN" altLang="en-US" sz="24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  <a:p>
            <a:pPr marL="363538" indent="-363538">
              <a:lnSpc>
                <a:spcPct val="150000"/>
              </a:lnSpc>
              <a:spcBef>
                <a:spcPct val="50000"/>
              </a:spcBef>
              <a:buFont typeface="Wingdings" pitchFamily="2" charset="2"/>
              <a:buChar char="n"/>
              <a:defRPr/>
            </a:pPr>
            <a:endParaRPr lang="zh-CN" altLang="en-US" sz="24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1916832"/>
            <a:ext cx="4716463" cy="792163"/>
          </a:xfrm>
          <a:prstGeom prst="rect">
            <a:avLst/>
          </a:prstGeom>
          <a:gradFill flip="none" rotWithShape="1">
            <a:gsLst>
              <a:gs pos="0">
                <a:srgbClr val="0070C0"/>
              </a:gs>
              <a:gs pos="100000">
                <a:srgbClr val="66BC29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dirty="0">
              <a:solidFill>
                <a:srgbClr val="FFC00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323850" y="836613"/>
            <a:ext cx="8569325" cy="14446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5364" name="矩形 7"/>
          <p:cNvSpPr>
            <a:spLocks noChangeArrowheads="1"/>
          </p:cNvSpPr>
          <p:nvPr/>
        </p:nvSpPr>
        <p:spPr bwMode="auto">
          <a:xfrm>
            <a:off x="1116013" y="1044575"/>
            <a:ext cx="1416050" cy="831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zh-CN" altLang="en-US" sz="4800" b="1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目录</a:t>
            </a:r>
            <a:endParaRPr lang="en-US" altLang="zh-CN" sz="4800" b="1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365" name="矩形 1"/>
          <p:cNvSpPr>
            <a:spLocks/>
          </p:cNvSpPr>
          <p:nvPr/>
        </p:nvSpPr>
        <p:spPr bwMode="auto">
          <a:xfrm>
            <a:off x="2617788" y="0"/>
            <a:ext cx="6432550" cy="6524625"/>
          </a:xfrm>
          <a:custGeom>
            <a:avLst/>
            <a:gdLst>
              <a:gd name="T0" fmla="*/ 3226944 w 5769204"/>
              <a:gd name="T1" fmla="*/ 8970 h 6858000"/>
              <a:gd name="T2" fmla="*/ 9883436 w 5769204"/>
              <a:gd name="T3" fmla="*/ 0 h 6858000"/>
              <a:gd name="T4" fmla="*/ 9883436 w 5769204"/>
              <a:gd name="T5" fmla="*/ 6525344 h 6858000"/>
              <a:gd name="T6" fmla="*/ 0 w 5769204"/>
              <a:gd name="T7" fmla="*/ 6525344 h 6858000"/>
              <a:gd name="T8" fmla="*/ 3226944 w 5769204"/>
              <a:gd name="T9" fmla="*/ 8970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5769204"/>
              <a:gd name="T16" fmla="*/ 0 h 6858000"/>
              <a:gd name="T17" fmla="*/ 5769204 w 5769204"/>
              <a:gd name="T18" fmla="*/ 6858000 h 68580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5769204" h="6858000">
                <a:moveTo>
                  <a:pt x="1883645" y="9427"/>
                </a:moveTo>
                <a:lnTo>
                  <a:pt x="5769204" y="0"/>
                </a:lnTo>
                <a:lnTo>
                  <a:pt x="5769204" y="6858000"/>
                </a:lnTo>
                <a:lnTo>
                  <a:pt x="0" y="6858000"/>
                </a:lnTo>
                <a:lnTo>
                  <a:pt x="1883645" y="9427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9" name="矩形 1"/>
          <p:cNvSpPr>
            <a:spLocks/>
          </p:cNvSpPr>
          <p:nvPr/>
        </p:nvSpPr>
        <p:spPr bwMode="auto">
          <a:xfrm>
            <a:off x="3635375" y="71438"/>
            <a:ext cx="5508625" cy="6526212"/>
          </a:xfrm>
          <a:custGeom>
            <a:avLst/>
            <a:gdLst>
              <a:gd name="T0" fmla="*/ 2893970 w 5769204"/>
              <a:gd name="T1" fmla="*/ 9427 h 6858000"/>
              <a:gd name="T2" fmla="*/ 8863612 w 5769204"/>
              <a:gd name="T3" fmla="*/ 0 h 6858000"/>
              <a:gd name="T4" fmla="*/ 8863612 w 5769204"/>
              <a:gd name="T5" fmla="*/ 6858000 h 6858000"/>
              <a:gd name="T6" fmla="*/ 0 w 5769204"/>
              <a:gd name="T7" fmla="*/ 6858000 h 6858000"/>
              <a:gd name="T8" fmla="*/ 2893970 w 5769204"/>
              <a:gd name="T9" fmla="*/ 9427 h 68580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5769204" h="6858000">
                <a:moveTo>
                  <a:pt x="1883645" y="9427"/>
                </a:moveTo>
                <a:lnTo>
                  <a:pt x="5769204" y="0"/>
                </a:lnTo>
                <a:lnTo>
                  <a:pt x="5769204" y="6858000"/>
                </a:lnTo>
                <a:lnTo>
                  <a:pt x="0" y="6858000"/>
                </a:lnTo>
                <a:lnTo>
                  <a:pt x="1883645" y="9427"/>
                </a:ln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pPr>
              <a:defRPr/>
            </a:pPr>
            <a:endParaRPr lang="zh-CN" altLang="en-US"/>
          </a:p>
        </p:txBody>
      </p:sp>
      <p:sp>
        <p:nvSpPr>
          <p:cNvPr id="15367" name="等腰三角形 4"/>
          <p:cNvSpPr>
            <a:spLocks/>
          </p:cNvSpPr>
          <p:nvPr/>
        </p:nvSpPr>
        <p:spPr bwMode="auto">
          <a:xfrm rot="-344388">
            <a:off x="6924675" y="-147638"/>
            <a:ext cx="2439988" cy="3371851"/>
          </a:xfrm>
          <a:custGeom>
            <a:avLst/>
            <a:gdLst>
              <a:gd name="T0" fmla="*/ 0 w 2436495"/>
              <a:gd name="T1" fmla="*/ 0 h 3543376"/>
              <a:gd name="T2" fmla="*/ 2441865 w 2436495"/>
              <a:gd name="T3" fmla="*/ 237539 h 3543376"/>
              <a:gd name="T4" fmla="*/ 2097827 w 2436495"/>
              <a:gd name="T5" fmla="*/ 3371143 h 3543376"/>
              <a:gd name="T6" fmla="*/ 0 w 2436495"/>
              <a:gd name="T7" fmla="*/ 0 h 3543376"/>
              <a:gd name="T8" fmla="*/ 0 60000 65536"/>
              <a:gd name="T9" fmla="*/ 0 60000 65536"/>
              <a:gd name="T10" fmla="*/ 0 60000 65536"/>
              <a:gd name="T11" fmla="*/ 0 60000 65536"/>
              <a:gd name="T12" fmla="*/ 0 w 2436495"/>
              <a:gd name="T13" fmla="*/ 0 h 3543376"/>
              <a:gd name="T14" fmla="*/ 2436495 w 2436495"/>
              <a:gd name="T15" fmla="*/ 3543376 h 35433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36495" h="3543376">
                <a:moveTo>
                  <a:pt x="0" y="0"/>
                </a:moveTo>
                <a:lnTo>
                  <a:pt x="2436495" y="249674"/>
                </a:lnTo>
                <a:lnTo>
                  <a:pt x="2093214" y="354337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endParaRPr lang="zh-CN" altLang="en-US"/>
          </a:p>
        </p:txBody>
      </p:sp>
      <p:sp>
        <p:nvSpPr>
          <p:cNvPr id="15368" name="等腰三角形 4"/>
          <p:cNvSpPr>
            <a:spLocks/>
          </p:cNvSpPr>
          <p:nvPr/>
        </p:nvSpPr>
        <p:spPr bwMode="auto">
          <a:xfrm rot="10452885">
            <a:off x="6845300" y="146050"/>
            <a:ext cx="1069975" cy="1477963"/>
          </a:xfrm>
          <a:custGeom>
            <a:avLst/>
            <a:gdLst>
              <a:gd name="T0" fmla="*/ 0 w 2436495"/>
              <a:gd name="T1" fmla="*/ 0 h 3543376"/>
              <a:gd name="T2" fmla="*/ 39560 w 2436495"/>
              <a:gd name="T3" fmla="*/ 3837 h 3543376"/>
              <a:gd name="T4" fmla="*/ 33986 w 2436495"/>
              <a:gd name="T5" fmla="*/ 54450 h 3543376"/>
              <a:gd name="T6" fmla="*/ 0 w 2436495"/>
              <a:gd name="T7" fmla="*/ 0 h 3543376"/>
              <a:gd name="T8" fmla="*/ 0 60000 65536"/>
              <a:gd name="T9" fmla="*/ 0 60000 65536"/>
              <a:gd name="T10" fmla="*/ 0 60000 65536"/>
              <a:gd name="T11" fmla="*/ 0 60000 65536"/>
              <a:gd name="T12" fmla="*/ 0 w 2436495"/>
              <a:gd name="T13" fmla="*/ 0 h 3543376"/>
              <a:gd name="T14" fmla="*/ 2436495 w 2436495"/>
              <a:gd name="T15" fmla="*/ 3543376 h 35433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36495" h="3543376">
                <a:moveTo>
                  <a:pt x="0" y="0"/>
                </a:moveTo>
                <a:lnTo>
                  <a:pt x="2436495" y="249674"/>
                </a:lnTo>
                <a:lnTo>
                  <a:pt x="2093214" y="3543376"/>
                </a:lnTo>
                <a:lnTo>
                  <a:pt x="0" y="0"/>
                </a:lnTo>
                <a:close/>
              </a:path>
            </a:pathLst>
          </a:custGeom>
          <a:solidFill>
            <a:srgbClr val="D9D9D9"/>
          </a:solidFill>
          <a:ln w="9525">
            <a:noFill/>
            <a:round/>
            <a:headEnd/>
            <a:tailEnd/>
          </a:ln>
        </p:spPr>
        <p:txBody>
          <a:bodyPr anchor="ctr"/>
          <a:lstStyle/>
          <a:p>
            <a:endParaRPr lang="zh-CN" altLang="en-US"/>
          </a:p>
        </p:txBody>
      </p:sp>
      <p:pic>
        <p:nvPicPr>
          <p:cNvPr id="15369" name="图片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08250" y="4084638"/>
            <a:ext cx="6816725" cy="2513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extBox 1"/>
          <p:cNvSpPr txBox="1"/>
          <p:nvPr/>
        </p:nvSpPr>
        <p:spPr>
          <a:xfrm>
            <a:off x="179388" y="721141"/>
            <a:ext cx="482466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endParaRPr lang="en-US" altLang="zh-CN" sz="2400" b="1" dirty="0">
              <a:solidFill>
                <a:schemeClr val="accent1"/>
              </a:solidFill>
              <a:latin typeface="华文细黑"/>
              <a:ea typeface="微软雅黑" pitchFamily="34" charset="-122"/>
            </a:endParaRPr>
          </a:p>
          <a:p>
            <a:pPr lvl="1">
              <a:lnSpc>
                <a:spcPct val="150000"/>
              </a:lnSpc>
              <a:defRPr/>
            </a:pPr>
            <a:r>
              <a:rPr lang="en-US" altLang="zh-CN" sz="2400" b="1" dirty="0">
                <a:latin typeface="华文细黑"/>
                <a:ea typeface="微软雅黑" pitchFamily="34" charset="-122"/>
              </a:rPr>
              <a:t>    </a:t>
            </a:r>
          </a:p>
          <a:p>
            <a:pPr marL="363538" indent="-363538">
              <a:lnSpc>
                <a:spcPct val="150000"/>
              </a:lnSpc>
              <a:buClr>
                <a:schemeClr val="tx2"/>
              </a:buClr>
              <a:buFont typeface="Wingdings" pitchFamily="2" charset="2"/>
              <a:buChar char="n"/>
              <a:defRPr/>
            </a:pPr>
            <a:r>
              <a:rPr lang="en-US" altLang="zh-CN" sz="2400" b="1" dirty="0" err="1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NMAP</a:t>
            </a:r>
            <a:endParaRPr lang="en-US" altLang="zh-CN" sz="24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338328"/>
            <a:ext cx="8229600" cy="1252728"/>
          </a:xfrm>
          <a:prstGeom prst="rect">
            <a:avLst/>
          </a:prstGeom>
        </p:spPr>
        <p:txBody>
          <a:bodyPr/>
          <a:lstStyle/>
          <a:p>
            <a:r>
              <a:rPr lang="zh-CN" altLang="en-US" dirty="0"/>
              <a:t>网络映射器工具</a:t>
            </a:r>
            <a:r>
              <a:rPr lang="en-US" altLang="zh-CN" dirty="0" err="1"/>
              <a:t>Nmap</a:t>
            </a:r>
            <a:endParaRPr lang="en-US" altLang="zh-CN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4294967295"/>
          </p:nvPr>
        </p:nvSpPr>
        <p:spPr>
          <a:xfrm>
            <a:off x="755576" y="1196752"/>
            <a:ext cx="7408333" cy="345069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命令行</a:t>
            </a:r>
            <a:r>
              <a:rPr lang="en-US" altLang="zh-CN" sz="2000" b="1" dirty="0" err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Nmap</a:t>
            </a:r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是一个免费开放的网络扫描和嗅探工具包，也叫网络映射器（</a:t>
            </a:r>
            <a:r>
              <a:rPr lang="en-US" altLang="zh-CN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Network </a:t>
            </a:r>
            <a:r>
              <a:rPr lang="en-US" altLang="zh-CN" sz="2000" b="1" dirty="0" err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Mapper</a:t>
            </a:r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）。</a:t>
            </a:r>
            <a:r>
              <a:rPr lang="en-US" altLang="zh-CN" sz="2000" b="1" dirty="0" err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Nmap</a:t>
            </a:r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CN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TCP/IP</a:t>
            </a:r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协议栈指纹准确地判断目标主机的相关信息。</a:t>
            </a:r>
            <a:endParaRPr lang="en-US" altLang="zh-CN" sz="2000" b="1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0"/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图形化</a:t>
            </a:r>
            <a:r>
              <a:rPr lang="en-US" altLang="zh-CN" sz="2000" b="1" dirty="0" err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Zenmap</a:t>
            </a:r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是</a:t>
            </a:r>
            <a:r>
              <a:rPr lang="en-US" altLang="zh-CN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NMAP</a:t>
            </a:r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官方推出的一款基于</a:t>
            </a:r>
            <a:r>
              <a:rPr lang="en-US" altLang="zh-CN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NMAP</a:t>
            </a:r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的安全扫描图形用户界面。它的设计目标是快速地扫描大型网络，当然也可以使用它扫描单个主机。（</a:t>
            </a:r>
            <a:r>
              <a:rPr lang="en-US" altLang="zh-CN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window</a:t>
            </a:r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CN" sz="2000" b="1" dirty="0" err="1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20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版）</a:t>
            </a:r>
            <a:endParaRPr lang="en-US" altLang="zh-CN" sz="2000" b="1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2000" b="1" kern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作用</a:t>
            </a:r>
            <a:r>
              <a:rPr lang="zh-CN" altLang="en-US" sz="2000" b="1" kern="1800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：</a:t>
            </a:r>
            <a:endParaRPr lang="en-US" altLang="zh-CN" sz="2000" b="1" kern="1800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1600" b="1" kern="1800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识别活跃的主机</a:t>
            </a:r>
            <a:endParaRPr lang="en-US" altLang="zh-CN" sz="1600" b="1" kern="1800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16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开放端口及相应的服务</a:t>
            </a:r>
            <a:endParaRPr lang="en-US" altLang="zh-CN" sz="16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1600" b="1" dirty="0">
                <a:solidFill>
                  <a:srgbClr val="FF0000"/>
                </a:solidFill>
                <a:latin typeface="微软雅黑" pitchFamily="34" charset="-122"/>
                <a:ea typeface="微软雅黑" pitchFamily="34" charset="-122"/>
              </a:rPr>
              <a:t>主机的系统指纹 </a:t>
            </a:r>
            <a:endParaRPr lang="en-US" altLang="zh-CN" sz="1600" b="1" dirty="0">
              <a:solidFill>
                <a:srgbClr val="FF0000"/>
              </a:solidFill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16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路由跟踪</a:t>
            </a:r>
            <a:endParaRPr lang="en-US" altLang="zh-CN" sz="1600" b="1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pPr lvl="1"/>
            <a:r>
              <a:rPr lang="zh-CN" altLang="en-US" sz="1600" b="1" dirty="0">
                <a:solidFill>
                  <a:schemeClr val="tx2"/>
                </a:solidFill>
                <a:latin typeface="微软雅黑" pitchFamily="34" charset="-122"/>
                <a:ea typeface="微软雅黑" pitchFamily="34" charset="-122"/>
              </a:rPr>
              <a:t>。。。。</a:t>
            </a:r>
            <a:endParaRPr lang="en-US" altLang="zh-CN" sz="1600" b="1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  <a:p>
            <a:endParaRPr lang="zh-CN" altLang="en-US" sz="2000" b="1" dirty="0">
              <a:solidFill>
                <a:schemeClr val="tx2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35896" y="3212976"/>
            <a:ext cx="4816996" cy="29523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7204559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主机存活扫描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79512" y="1196975"/>
            <a:ext cx="8784975" cy="4754563"/>
          </a:xfrm>
        </p:spPr>
        <p:txBody>
          <a:bodyPr/>
          <a:lstStyle/>
          <a:p>
            <a:pPr>
              <a:buNone/>
            </a:pPr>
            <a:r>
              <a:rPr lang="zh-CN" altLang="en-US" dirty="0"/>
              <a:t>命令</a:t>
            </a:r>
            <a:r>
              <a:rPr lang="en-US" altLang="zh-CN" dirty="0"/>
              <a:t>:  </a:t>
            </a:r>
            <a:r>
              <a:rPr lang="en-US" altLang="zh-CN" dirty="0" err="1"/>
              <a:t>nmap</a:t>
            </a:r>
            <a:r>
              <a:rPr lang="en-US" altLang="zh-CN" dirty="0"/>
              <a:t> -</a:t>
            </a:r>
            <a:r>
              <a:rPr lang="en-US" altLang="zh-CN" err="1"/>
              <a:t>sn</a:t>
            </a:r>
            <a:r>
              <a:rPr lang="en-US" altLang="zh-CN"/>
              <a:t>  </a:t>
            </a:r>
            <a:r>
              <a:rPr lang="en-US" altLang="zh-CN" i="1"/>
              <a:t>192.168.1.0/24  </a:t>
            </a:r>
            <a:r>
              <a:rPr lang="zh-CN" altLang="en-US" i="1" dirty="0"/>
              <a:t>（</a:t>
            </a:r>
            <a:r>
              <a:rPr lang="zh-CN" altLang="en-US" b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</a:rPr>
              <a:t>在以前的</a:t>
            </a:r>
            <a:r>
              <a:rPr lang="en-US" altLang="zh-CN" b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</a:rPr>
              <a:t>Nmap</a:t>
            </a:r>
            <a:r>
              <a:rPr lang="zh-CN" altLang="en-US" b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</a:rPr>
              <a:t>中，</a:t>
            </a:r>
            <a:r>
              <a:rPr lang="en-US" altLang="zh-CN" b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</a:rPr>
              <a:t>-</a:t>
            </a:r>
            <a:r>
              <a:rPr lang="en-US" altLang="zh-CN" b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</a:rPr>
              <a:t>sn</a:t>
            </a:r>
            <a:r>
              <a:rPr lang="zh-CN" altLang="en-US" b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</a:rPr>
              <a:t>被称为</a:t>
            </a:r>
            <a:r>
              <a:rPr lang="en-US" altLang="zh-CN" b="0" kern="1200" dirty="0">
                <a:solidFill>
                  <a:schemeClr val="tx1"/>
                </a:solidFill>
                <a:latin typeface="Arial" pitchFamily="34" charset="0"/>
                <a:ea typeface="PMingLiU" pitchFamily="18" charset="-120"/>
              </a:rPr>
              <a:t>-</a:t>
            </a:r>
            <a:r>
              <a:rPr lang="en-US" altLang="zh-CN" b="0" kern="1200" dirty="0" err="1">
                <a:solidFill>
                  <a:schemeClr val="tx1"/>
                </a:solidFill>
                <a:latin typeface="Arial" pitchFamily="34" charset="0"/>
                <a:ea typeface="PMingLiU" pitchFamily="18" charset="-120"/>
              </a:rPr>
              <a:t>sP</a:t>
            </a:r>
            <a:r>
              <a:rPr lang="zh-CN" altLang="en-US" i="1" dirty="0"/>
              <a:t>）</a:t>
            </a:r>
            <a:endParaRPr lang="en-US" altLang="zh-CN" i="1" dirty="0"/>
          </a:p>
          <a:p>
            <a:r>
              <a:rPr lang="zh-CN" altLang="en-US" dirty="0"/>
              <a:t>查询网段中主机或者整个网段的</a:t>
            </a:r>
            <a:r>
              <a:rPr lang="en-US" altLang="zh-CN" dirty="0"/>
              <a:t>IP</a:t>
            </a:r>
            <a:r>
              <a:rPr lang="zh-CN" altLang="en-US" dirty="0"/>
              <a:t>存活状态</a:t>
            </a:r>
            <a:endParaRPr lang="en-US" altLang="zh-CN" dirty="0"/>
          </a:p>
          <a:p>
            <a:pPr>
              <a:buNone/>
            </a:pPr>
            <a:r>
              <a:rPr lang="en-US" altLang="zh-CN" dirty="0"/>
              <a:t>1.</a:t>
            </a:r>
            <a:r>
              <a:rPr lang="zh-CN" altLang="en-US" dirty="0"/>
              <a:t>当目标主机与源主机不在同一网段时：</a:t>
            </a:r>
          </a:p>
          <a:p>
            <a:pPr>
              <a:buNone/>
            </a:pPr>
            <a:r>
              <a:rPr lang="en-US" altLang="zh-CN" dirty="0" err="1"/>
              <a:t>Nmap</a:t>
            </a:r>
            <a:r>
              <a:rPr lang="zh-CN" altLang="en-US" dirty="0"/>
              <a:t>会发送四种不同类型的数据包来探测目标主机是否在线：</a:t>
            </a:r>
          </a:p>
          <a:p>
            <a:pPr>
              <a:buNone/>
            </a:pPr>
            <a:r>
              <a:rPr lang="en-US" altLang="zh-CN" dirty="0"/>
              <a:t>   1) </a:t>
            </a:r>
            <a:r>
              <a:rPr lang="en-US" altLang="zh-CN" dirty="0" err="1"/>
              <a:t>ICMP</a:t>
            </a:r>
            <a:r>
              <a:rPr lang="en-US" altLang="zh-CN" dirty="0"/>
              <a:t> echo request   </a:t>
            </a:r>
            <a:r>
              <a:rPr lang="zh-CN" altLang="en-US" dirty="0"/>
              <a:t>（</a:t>
            </a:r>
            <a:r>
              <a:rPr lang="en-US" altLang="zh-CN" b="0" dirty="0" err="1"/>
              <a:t>NMAP</a:t>
            </a:r>
            <a:r>
              <a:rPr lang="en-US" altLang="zh-CN" b="0" dirty="0"/>
              <a:t> –PE </a:t>
            </a:r>
            <a:r>
              <a:rPr lang="zh-CN" altLang="en-US" b="0" dirty="0"/>
              <a:t>目标）</a:t>
            </a:r>
            <a:endParaRPr lang="en-US" altLang="zh-CN" dirty="0"/>
          </a:p>
          <a:p>
            <a:pPr>
              <a:buNone/>
            </a:pPr>
            <a:r>
              <a:rPr lang="en-US" altLang="zh-CN" dirty="0"/>
              <a:t>   2) a TCP </a:t>
            </a:r>
            <a:r>
              <a:rPr lang="en-US" altLang="zh-CN" dirty="0" err="1"/>
              <a:t>SYN</a:t>
            </a:r>
            <a:r>
              <a:rPr lang="en-US" altLang="zh-CN" dirty="0"/>
              <a:t> packet to port 443  </a:t>
            </a:r>
            <a:r>
              <a:rPr lang="zh-CN" altLang="en-US" dirty="0"/>
              <a:t>（</a:t>
            </a:r>
            <a:r>
              <a:rPr lang="en-US" altLang="zh-CN" b="0" dirty="0" err="1"/>
              <a:t>NMAP</a:t>
            </a:r>
            <a:r>
              <a:rPr lang="en-US" altLang="zh-CN" b="0" dirty="0"/>
              <a:t> -PS</a:t>
            </a:r>
            <a:r>
              <a:rPr lang="zh-CN" altLang="en-US" b="0" dirty="0"/>
              <a:t>主机）</a:t>
            </a:r>
            <a:endParaRPr lang="en-US" altLang="zh-CN" dirty="0"/>
          </a:p>
          <a:p>
            <a:pPr>
              <a:buNone/>
            </a:pPr>
            <a:r>
              <a:rPr lang="en-US" altLang="zh-CN" dirty="0"/>
              <a:t>   3) a TCP </a:t>
            </a:r>
            <a:r>
              <a:rPr lang="en-US" altLang="zh-CN" dirty="0" err="1"/>
              <a:t>ACK</a:t>
            </a:r>
            <a:r>
              <a:rPr lang="en-US" altLang="zh-CN" dirty="0"/>
              <a:t> packet to port 80   </a:t>
            </a:r>
            <a:r>
              <a:rPr lang="zh-CN" altLang="en-US" dirty="0"/>
              <a:t>（</a:t>
            </a:r>
            <a:r>
              <a:rPr lang="en-US" altLang="zh-CN" b="0" dirty="0" err="1"/>
              <a:t>NAMP</a:t>
            </a:r>
            <a:r>
              <a:rPr lang="en-US" altLang="zh-CN" b="0" dirty="0"/>
              <a:t> -PA </a:t>
            </a:r>
            <a:r>
              <a:rPr lang="zh-CN" altLang="en-US" b="0" dirty="0"/>
              <a:t>目标</a:t>
            </a:r>
            <a:r>
              <a:rPr lang="zh-CN" altLang="en-US" dirty="0"/>
              <a:t>）</a:t>
            </a:r>
            <a:endParaRPr lang="en-US" altLang="zh-CN" b="0" dirty="0"/>
          </a:p>
          <a:p>
            <a:pPr>
              <a:buNone/>
            </a:pPr>
            <a:r>
              <a:rPr lang="en-US" altLang="zh-CN" b="0" dirty="0"/>
              <a:t>   </a:t>
            </a:r>
            <a:r>
              <a:rPr lang="en-US" altLang="zh-CN" dirty="0"/>
              <a:t>4) an </a:t>
            </a:r>
            <a:r>
              <a:rPr lang="en-US" altLang="zh-CN" dirty="0" err="1"/>
              <a:t>ICMP</a:t>
            </a:r>
            <a:r>
              <a:rPr lang="en-US" altLang="zh-CN" dirty="0"/>
              <a:t> timestamp request   </a:t>
            </a:r>
            <a:r>
              <a:rPr lang="zh-CN" altLang="en-US" dirty="0"/>
              <a:t>（</a:t>
            </a:r>
            <a:r>
              <a:rPr lang="en-US" altLang="zh-CN" b="0" dirty="0" err="1"/>
              <a:t>NAMP</a:t>
            </a:r>
            <a:r>
              <a:rPr lang="en-US" altLang="zh-CN" b="0" dirty="0"/>
              <a:t> -PP </a:t>
            </a:r>
            <a:r>
              <a:rPr lang="zh-CN" altLang="en-US" b="0" dirty="0"/>
              <a:t>目标</a:t>
            </a:r>
            <a:r>
              <a:rPr lang="zh-CN" altLang="en-US" dirty="0"/>
              <a:t>）</a:t>
            </a:r>
            <a:endParaRPr lang="en-US" altLang="zh-CN" dirty="0"/>
          </a:p>
          <a:p>
            <a:pPr>
              <a:buNone/>
            </a:pPr>
            <a:r>
              <a:rPr lang="en-US" altLang="zh-CN" dirty="0"/>
              <a:t>2.</a:t>
            </a:r>
            <a:r>
              <a:rPr lang="zh-CN" altLang="en-US" dirty="0"/>
              <a:t>当目标主机与源主机在同一网段时</a:t>
            </a:r>
            <a:br>
              <a:rPr lang="en-US" altLang="zh-CN" dirty="0"/>
            </a:br>
            <a:r>
              <a:rPr lang="en-US" altLang="zh-CN" b="0" dirty="0"/>
              <a:t> </a:t>
            </a:r>
            <a:r>
              <a:rPr lang="en-US" altLang="zh-CN" dirty="0" err="1"/>
              <a:t>Nmap</a:t>
            </a:r>
            <a:r>
              <a:rPr lang="en-US" altLang="zh-CN" dirty="0"/>
              <a:t> </a:t>
            </a:r>
            <a:r>
              <a:rPr lang="zh-CN" altLang="en-US" dirty="0"/>
              <a:t>将通过发送</a:t>
            </a:r>
            <a:r>
              <a:rPr lang="en-US" altLang="zh-CN" dirty="0" err="1"/>
              <a:t>arp</a:t>
            </a:r>
            <a:r>
              <a:rPr lang="zh-CN" altLang="en-US" dirty="0"/>
              <a:t>请求，来检查</a:t>
            </a:r>
            <a:r>
              <a:rPr lang="en-US" altLang="zh-CN" dirty="0" err="1"/>
              <a:t>ip</a:t>
            </a:r>
            <a:r>
              <a:rPr lang="zh-CN" altLang="en-US" dirty="0"/>
              <a:t>是否在线 （</a:t>
            </a:r>
            <a:r>
              <a:rPr lang="en-US" altLang="zh-CN" b="0" dirty="0" err="1"/>
              <a:t>NMAP</a:t>
            </a:r>
            <a:r>
              <a:rPr lang="en-US" altLang="zh-CN" b="0" dirty="0"/>
              <a:t> -PR </a:t>
            </a:r>
            <a:r>
              <a:rPr lang="zh-CN" altLang="en-US" b="0" dirty="0"/>
              <a:t>目标</a:t>
            </a:r>
            <a:r>
              <a:rPr lang="zh-CN" altLang="en-US" dirty="0"/>
              <a:t>）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TCP </a:t>
            </a:r>
            <a:r>
              <a:rPr lang="en-US" altLang="zh-CN" dirty="0" err="1"/>
              <a:t>ACK</a:t>
            </a:r>
            <a:r>
              <a:rPr lang="en-US" altLang="zh-CN" dirty="0"/>
              <a:t> scanning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TCP </a:t>
            </a:r>
            <a:r>
              <a:rPr lang="en-US" altLang="zh-CN" dirty="0" err="1"/>
              <a:t>ACK</a:t>
            </a:r>
            <a:r>
              <a:rPr lang="en-US" altLang="zh-CN" dirty="0"/>
              <a:t> scanning</a:t>
            </a:r>
          </a:p>
          <a:p>
            <a:r>
              <a:rPr lang="zh-CN" altLang="en-US" dirty="0"/>
              <a:t>向目标主机的端口发送</a:t>
            </a:r>
            <a:r>
              <a:rPr lang="en-US" altLang="zh-CN" dirty="0" err="1"/>
              <a:t>ACK</a:t>
            </a:r>
            <a:r>
              <a:rPr lang="zh-CN" altLang="en-US" dirty="0"/>
              <a:t>包，如果收到</a:t>
            </a:r>
            <a:r>
              <a:rPr lang="en-US" altLang="zh-CN" dirty="0" err="1"/>
              <a:t>RST</a:t>
            </a:r>
            <a:r>
              <a:rPr lang="zh-CN" altLang="en-US" dirty="0"/>
              <a:t>包，说明该端口没有被防火墙屏蔽；没有收到</a:t>
            </a:r>
            <a:r>
              <a:rPr lang="en-US" altLang="zh-CN" dirty="0" err="1"/>
              <a:t>RST</a:t>
            </a:r>
            <a:r>
              <a:rPr lang="zh-CN" altLang="en-US" dirty="0"/>
              <a:t>包，说明被屏蔽。该方式只能用于确定防火墙是否屏蔽某个端口。</a:t>
            </a:r>
          </a:p>
          <a:p>
            <a:r>
              <a:rPr lang="en-US" altLang="zh-CN" dirty="0"/>
              <a:t>TCP </a:t>
            </a:r>
            <a:r>
              <a:rPr lang="en-US" altLang="zh-CN" dirty="0" err="1"/>
              <a:t>ACK</a:t>
            </a:r>
            <a:r>
              <a:rPr lang="zh-CN" altLang="en-US" dirty="0"/>
              <a:t>探测到端口被屏蔽：</a:t>
            </a:r>
            <a:br>
              <a:rPr lang="zh-CN" altLang="en-US" dirty="0"/>
            </a:b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>
              <a:buNone/>
            </a:pPr>
            <a:br>
              <a:rPr lang="zh-CN" altLang="en-US" dirty="0"/>
            </a:br>
            <a:endParaRPr lang="en-US" altLang="zh-CN" dirty="0"/>
          </a:p>
          <a:p>
            <a:r>
              <a:rPr lang="en-US" altLang="zh-CN" dirty="0"/>
              <a:t>TCP </a:t>
            </a:r>
            <a:r>
              <a:rPr lang="en-US" altLang="zh-CN" dirty="0" err="1"/>
              <a:t>ACK</a:t>
            </a:r>
            <a:r>
              <a:rPr lang="zh-CN" altLang="en-US" dirty="0"/>
              <a:t>探测到端口未被屏蔽：</a:t>
            </a:r>
            <a:br>
              <a:rPr lang="zh-CN" altLang="en-US" dirty="0"/>
            </a:br>
            <a:endParaRPr lang="zh-CN" altLang="en-US" dirty="0"/>
          </a:p>
          <a:p>
            <a:endParaRPr lang="zh-CN" altLang="en-US" dirty="0"/>
          </a:p>
        </p:txBody>
      </p:sp>
      <p:pic>
        <p:nvPicPr>
          <p:cNvPr id="24581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63688" y="3140968"/>
            <a:ext cx="3505200" cy="1276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4582" name="Picture 6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148064" y="4941168"/>
            <a:ext cx="3667125" cy="1314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端口扫描</a:t>
            </a:r>
            <a:r>
              <a:rPr lang="en-US" altLang="zh-CN" dirty="0"/>
              <a:t>/</a:t>
            </a:r>
            <a:r>
              <a:rPr lang="zh-CN" altLang="en-US" dirty="0"/>
              <a:t>全连接扫描</a:t>
            </a:r>
            <a:r>
              <a:rPr lang="en-US" altLang="zh-CN" dirty="0"/>
              <a:t>/ TCP connect scanning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端口扫描</a:t>
            </a:r>
            <a:r>
              <a:rPr lang="en-US" altLang="zh-CN" dirty="0"/>
              <a:t>(Port Scanning) </a:t>
            </a:r>
            <a:r>
              <a:rPr lang="zh-CN" altLang="en-US" dirty="0"/>
              <a:t>一个攻击者使用</a:t>
            </a:r>
            <a:r>
              <a:rPr lang="en-US" altLang="zh-CN" dirty="0"/>
              <a:t>TCP</a:t>
            </a:r>
            <a:r>
              <a:rPr lang="zh-CN" altLang="en-US" dirty="0"/>
              <a:t>连接扫描很容易被发现，因为</a:t>
            </a:r>
            <a:r>
              <a:rPr lang="en-US" altLang="zh-CN" dirty="0" err="1"/>
              <a:t>Nmap</a:t>
            </a:r>
            <a:r>
              <a:rPr lang="zh-CN" altLang="en-US" dirty="0"/>
              <a:t>将使用</a:t>
            </a:r>
            <a:r>
              <a:rPr lang="en-US" altLang="zh-CN" dirty="0"/>
              <a:t>connect()</a:t>
            </a:r>
            <a:r>
              <a:rPr lang="zh-CN" altLang="en-US" dirty="0"/>
              <a:t>系统调用打开目标机上相关端口的连接，并</a:t>
            </a:r>
            <a:r>
              <a:rPr lang="zh-CN" altLang="en-US" dirty="0">
                <a:solidFill>
                  <a:srgbClr val="FF0000"/>
                </a:solidFill>
              </a:rPr>
              <a:t>完成三次</a:t>
            </a:r>
            <a:r>
              <a:rPr lang="en-US" altLang="zh-CN" dirty="0">
                <a:solidFill>
                  <a:srgbClr val="FF0000"/>
                </a:solidFill>
              </a:rPr>
              <a:t>TCP</a:t>
            </a:r>
            <a:r>
              <a:rPr lang="zh-CN" altLang="en-US" dirty="0">
                <a:solidFill>
                  <a:srgbClr val="FF0000"/>
                </a:solidFill>
              </a:rPr>
              <a:t>握手，且</a:t>
            </a:r>
            <a:r>
              <a:rPr lang="en-US" altLang="zh-CN" dirty="0" err="1">
                <a:solidFill>
                  <a:srgbClr val="FF0000"/>
                </a:solidFill>
              </a:rPr>
              <a:t>RST</a:t>
            </a:r>
            <a:r>
              <a:rPr lang="zh-CN" altLang="en-US" dirty="0">
                <a:solidFill>
                  <a:srgbClr val="FF0000"/>
                </a:solidFill>
              </a:rPr>
              <a:t>断开连接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>
              <a:buNone/>
            </a:pPr>
            <a:endParaRPr lang="en-US" altLang="zh-CN" dirty="0"/>
          </a:p>
          <a:p>
            <a:r>
              <a:rPr lang="zh-CN" altLang="en-US" dirty="0"/>
              <a:t>一个</a:t>
            </a:r>
            <a:r>
              <a:rPr lang="en-US" altLang="zh-CN" dirty="0" err="1"/>
              <a:t>tcp</a:t>
            </a:r>
            <a:r>
              <a:rPr lang="zh-CN" altLang="en-US" dirty="0"/>
              <a:t>连接扫描使用</a:t>
            </a:r>
            <a:r>
              <a:rPr lang="en-US" altLang="zh-CN" dirty="0"/>
              <a:t>“-</a:t>
            </a:r>
            <a:r>
              <a:rPr lang="en-US" altLang="zh-CN" dirty="0" err="1"/>
              <a:t>sT</a:t>
            </a:r>
            <a:r>
              <a:rPr lang="en-US" altLang="zh-CN" dirty="0"/>
              <a:t>”</a:t>
            </a:r>
            <a:r>
              <a:rPr lang="zh-CN" altLang="en-US" dirty="0"/>
              <a:t>命令如下：</a:t>
            </a:r>
            <a:endParaRPr lang="en-US" altLang="zh-CN" dirty="0"/>
          </a:p>
          <a:p>
            <a:pPr>
              <a:buNone/>
            </a:pPr>
            <a:r>
              <a:rPr lang="en-US" altLang="zh-CN" dirty="0"/>
              <a:t># </a:t>
            </a:r>
            <a:r>
              <a:rPr lang="en-US" altLang="zh-CN" dirty="0" err="1"/>
              <a:t>nmap</a:t>
            </a:r>
            <a:r>
              <a:rPr lang="en-US" altLang="zh-CN" dirty="0"/>
              <a:t> -</a:t>
            </a:r>
            <a:r>
              <a:rPr lang="en-US" altLang="zh-CN" dirty="0" err="1"/>
              <a:t>sT</a:t>
            </a:r>
            <a:r>
              <a:rPr lang="en-US" altLang="zh-CN" dirty="0"/>
              <a:t> 192.168.1.102</a:t>
            </a:r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00298" y="2143116"/>
            <a:ext cx="2614000" cy="264320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背后抓包记录</a:t>
            </a:r>
          </a:p>
        </p:txBody>
      </p:sp>
      <p:pic>
        <p:nvPicPr>
          <p:cNvPr id="22530" name="Picture 2" descr="https://img-blog.csdn.net/20150509003314069?watermark/2/text/aHR0cDovL2Jsb2cuY3Nkbi5uZXQvd2FuZ3F1YW5uZXR3b3Jr/font/5a6L5L2T/fontsize/400/fill/I0JBQkFCMA==/dissolve/70/gravity/Center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95536" y="908720"/>
            <a:ext cx="8175552" cy="5544616"/>
          </a:xfrm>
          <a:prstGeom prst="rect">
            <a:avLst/>
          </a:prstGeom>
          <a:noFill/>
        </p:spPr>
      </p:pic>
      <p:pic>
        <p:nvPicPr>
          <p:cNvPr id="22532" name="Picture 4" descr="https://img-blog.csdn.net/20150509002855124?watermark/2/text/aHR0cDovL2Jsb2cuY3Nkbi5uZXQvd2FuZ3F1YW5uZXR3b3Jr/font/5a6L5L2T/fontsize/400/fill/I0JBQkFCMA==/dissolve/70/gravity/Center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95536" y="1052736"/>
            <a:ext cx="8496944" cy="547260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5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25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隐藏扫描</a:t>
            </a:r>
            <a:r>
              <a:rPr lang="en-US" altLang="zh-CN" dirty="0"/>
              <a:t>/</a:t>
            </a:r>
            <a:r>
              <a:rPr lang="zh-CN" altLang="en-US" dirty="0"/>
              <a:t>半连接扫描</a:t>
            </a:r>
            <a:r>
              <a:rPr lang="en-US" altLang="zh-CN" dirty="0"/>
              <a:t>/ TCP SYN scanning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052736"/>
            <a:ext cx="8424416" cy="4826794"/>
          </a:xfrm>
        </p:spPr>
        <p:txBody>
          <a:bodyPr/>
          <a:lstStyle/>
          <a:p>
            <a:r>
              <a:rPr lang="zh-CN" altLang="en-US" dirty="0"/>
              <a:t>       隐蔽扫描</a:t>
            </a:r>
            <a:r>
              <a:rPr lang="en-US" altLang="zh-CN" dirty="0"/>
              <a:t>(Stealth Scanning) </a:t>
            </a:r>
            <a:r>
              <a:rPr lang="zh-CN" altLang="en-US" dirty="0"/>
              <a:t>如果一个攻击者不愿在扫描时使其信息被记录在目标系统日志上，通过发送一个</a:t>
            </a:r>
            <a:r>
              <a:rPr lang="en-US" altLang="zh-CN" dirty="0" err="1"/>
              <a:t>SYN</a:t>
            </a:r>
            <a:r>
              <a:rPr lang="zh-CN" altLang="en-US" dirty="0"/>
              <a:t>包（是</a:t>
            </a:r>
            <a:r>
              <a:rPr lang="en-US" altLang="zh-CN" dirty="0"/>
              <a:t>TCP</a:t>
            </a:r>
            <a:r>
              <a:rPr lang="zh-CN" altLang="en-US" dirty="0"/>
              <a:t>协议中的第一个包）开始一次</a:t>
            </a:r>
            <a:r>
              <a:rPr lang="en-US" altLang="zh-CN" dirty="0" err="1"/>
              <a:t>SYN</a:t>
            </a:r>
            <a:r>
              <a:rPr lang="zh-CN" altLang="en-US" dirty="0"/>
              <a:t>的扫描。</a:t>
            </a:r>
            <a:endParaRPr lang="en-US" altLang="zh-CN" dirty="0"/>
          </a:p>
          <a:p>
            <a:r>
              <a:rPr lang="zh-CN" altLang="en-US" dirty="0">
                <a:solidFill>
                  <a:srgbClr val="FF0000"/>
                </a:solidFill>
              </a:rPr>
              <a:t>       任何开放的端口都将有一个</a:t>
            </a:r>
            <a:r>
              <a:rPr lang="en-US" altLang="zh-CN" dirty="0" err="1">
                <a:solidFill>
                  <a:srgbClr val="FF0000"/>
                </a:solidFill>
              </a:rPr>
              <a:t>SYN|ACK</a:t>
            </a:r>
            <a:r>
              <a:rPr lang="zh-CN" altLang="en-US" dirty="0">
                <a:solidFill>
                  <a:srgbClr val="FF0000"/>
                </a:solidFill>
              </a:rPr>
              <a:t>响应。然而，攻击者发送一个</a:t>
            </a:r>
            <a:r>
              <a:rPr lang="en-US" altLang="zh-CN" dirty="0" err="1">
                <a:solidFill>
                  <a:srgbClr val="FF0000"/>
                </a:solidFill>
              </a:rPr>
              <a:t>RST</a:t>
            </a:r>
            <a:r>
              <a:rPr lang="zh-CN" altLang="en-US" dirty="0">
                <a:solidFill>
                  <a:srgbClr val="FF0000"/>
                </a:solidFill>
              </a:rPr>
              <a:t>替代</a:t>
            </a:r>
            <a:r>
              <a:rPr lang="en-US" altLang="zh-CN" dirty="0" err="1">
                <a:solidFill>
                  <a:srgbClr val="FF0000"/>
                </a:solidFill>
              </a:rPr>
              <a:t>ACK</a:t>
            </a:r>
            <a:r>
              <a:rPr lang="zh-CN" altLang="en-US" dirty="0">
                <a:solidFill>
                  <a:srgbClr val="FF0000"/>
                </a:solidFill>
              </a:rPr>
              <a:t>，连接中止。</a:t>
            </a:r>
            <a:r>
              <a:rPr lang="zh-CN" altLang="en-US" dirty="0"/>
              <a:t>三次握手得不到实现，也就很少有站点能记录这样的探测。如果是关闭的端口，对最初的</a:t>
            </a:r>
            <a:r>
              <a:rPr lang="en-US" altLang="zh-CN" dirty="0" err="1"/>
              <a:t>SYN</a:t>
            </a:r>
            <a:r>
              <a:rPr lang="zh-CN" altLang="en-US" dirty="0"/>
              <a:t>信号的响应也会是</a:t>
            </a:r>
            <a:r>
              <a:rPr lang="en-US" altLang="zh-CN" dirty="0" err="1"/>
              <a:t>RST</a:t>
            </a:r>
            <a:r>
              <a:rPr lang="zh-CN" altLang="en-US" dirty="0"/>
              <a:t>，让</a:t>
            </a:r>
            <a:r>
              <a:rPr lang="en-US" altLang="zh-CN" dirty="0" err="1"/>
              <a:t>NMAP</a:t>
            </a:r>
            <a:r>
              <a:rPr lang="zh-CN" altLang="en-US" dirty="0"/>
              <a:t>知道该端口不在监听。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>
              <a:solidFill>
                <a:srgbClr val="FF0000"/>
              </a:solidFill>
            </a:endParaRPr>
          </a:p>
          <a:p>
            <a:endParaRPr lang="en-US" altLang="zh-CN" dirty="0"/>
          </a:p>
          <a:p>
            <a:r>
              <a:rPr lang="zh-CN" altLang="en-US" dirty="0"/>
              <a:t>将发送一个</a:t>
            </a:r>
            <a:r>
              <a:rPr lang="en-US" altLang="zh-CN" dirty="0" err="1"/>
              <a:t>SYN</a:t>
            </a:r>
            <a:r>
              <a:rPr lang="zh-CN" altLang="en-US" dirty="0"/>
              <a:t>扫描探测主机或网络： </a:t>
            </a:r>
            <a:endParaRPr lang="en-US" altLang="zh-CN" dirty="0"/>
          </a:p>
          <a:p>
            <a:r>
              <a:rPr lang="en-US" altLang="zh-CN" dirty="0"/>
              <a:t># </a:t>
            </a:r>
            <a:r>
              <a:rPr lang="en-US" altLang="zh-CN" dirty="0" err="1"/>
              <a:t>nmap</a:t>
            </a:r>
            <a:r>
              <a:rPr lang="en-US" altLang="zh-CN" dirty="0"/>
              <a:t> -</a:t>
            </a:r>
            <a:r>
              <a:rPr lang="en-US" altLang="zh-CN" dirty="0" err="1"/>
              <a:t>sS</a:t>
            </a:r>
            <a:r>
              <a:rPr lang="en-US" altLang="zh-CN" dirty="0"/>
              <a:t> 192.168.1.102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143504" y="3071810"/>
            <a:ext cx="2731040" cy="3143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164"/>
  <p:tag name="KSO_WM_TAG_VERSION" val="1.0"/>
  <p:tag name="KSO_WM_SLIDE_ID" val="custom160164_25"/>
  <p:tag name="KSO_WM_SLIDE_INDEX" val="25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0*147"/>
  <p:tag name="KSO_WM_SLIDE_SIZE" val="557*31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64"/>
  <p:tag name="KSO_WM_UNIT_TYPE" val="a"/>
  <p:tag name="KSO_WM_UNIT_INDEX" val="1"/>
  <p:tag name="KSO_WM_UNIT_ID" val="custom160164_25*a*1"/>
  <p:tag name="KSO_WM_UNIT_CLEAR" val="1"/>
  <p:tag name="KSO_WM_UNIT_LAYERLEVEL" val="1"/>
  <p:tag name="KSO_WM_UNIT_VALUE" val="22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160164_25*i*2"/>
  <p:tag name="KSO_WM_TEMPLATE_CATEGORY" val="custom"/>
  <p:tag name="KSO_WM_TEMPLATE_INDEX" val="16016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160164_25*i*3"/>
  <p:tag name="KSO_WM_TEMPLATE_CATEGORY" val="custom"/>
  <p:tag name="KSO_WM_TEMPLATE_INDEX" val="16016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160164_25*i*4"/>
  <p:tag name="KSO_WM_TEMPLATE_CATEGORY" val="custom"/>
  <p:tag name="KSO_WM_TEMPLATE_INDEX" val="16016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160164_25*i*5"/>
  <p:tag name="KSO_WM_TEMPLATE_CATEGORY" val="custom"/>
  <p:tag name="KSO_WM_TEMPLATE_INDEX" val="16016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160164_25*i*6"/>
  <p:tag name="KSO_WM_TEMPLATE_CATEGORY" val="custom"/>
  <p:tag name="KSO_WM_TEMPLATE_INDEX" val="16016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custom160164_25*i*7"/>
  <p:tag name="KSO_WM_TEMPLATE_CATEGORY" val="custom"/>
  <p:tag name="KSO_WM_TEMPLATE_INDEX" val="160164"/>
</p:tagLst>
</file>

<file path=ppt/theme/theme1.xml><?xml version="1.0" encoding="utf-8"?>
<a:theme xmlns:a="http://schemas.openxmlformats.org/drawingml/2006/main" name="1_Office 主题">
  <a:themeElements>
    <a:clrScheme name="1_Office 主题 1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FFFFFF"/>
      </a:accent3>
      <a:accent4>
        <a:srgbClr val="000000"/>
      </a:accent4>
      <a:accent5>
        <a:srgbClr val="B2C1DB"/>
      </a:accent5>
      <a:accent6>
        <a:srgbClr val="AE4845"/>
      </a:accent6>
      <a:hlink>
        <a:srgbClr val="0000FF"/>
      </a:hlink>
      <a:folHlink>
        <a:srgbClr val="800080"/>
      </a:folHlink>
    </a:clrScheme>
    <a:fontScheme name="1_Office 主题">
      <a:majorFont>
        <a:latin typeface="Calibri"/>
        <a:ea typeface="PMingLiU"/>
        <a:cs typeface=""/>
      </a:majorFont>
      <a:minorFont>
        <a:latin typeface="Calibri"/>
        <a:ea typeface="PMingLiU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Office 主题 1">
        <a:dk1>
          <a:srgbClr val="000000"/>
        </a:dk1>
        <a:lt1>
          <a:srgbClr val="FFFFFF"/>
        </a:lt1>
        <a:dk2>
          <a:srgbClr val="1F497D"/>
        </a:dk2>
        <a:lt2>
          <a:srgbClr val="EEECE1"/>
        </a:lt2>
        <a:accent1>
          <a:srgbClr val="4F81BD"/>
        </a:accent1>
        <a:accent2>
          <a:srgbClr val="C0504D"/>
        </a:accent2>
        <a:accent3>
          <a:srgbClr val="FFFFFF"/>
        </a:accent3>
        <a:accent4>
          <a:srgbClr val="000000"/>
        </a:accent4>
        <a:accent5>
          <a:srgbClr val="B2C1DB"/>
        </a:accent5>
        <a:accent6>
          <a:srgbClr val="AE4845"/>
        </a:accent6>
        <a:hlink>
          <a:srgbClr val="0000FF"/>
        </a:hlink>
        <a:folHlink>
          <a:srgbClr val="800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37236</TotalTime>
  <Pages>0</Pages>
  <Words>1225</Words>
  <Characters>0</Characters>
  <Application>Microsoft Office PowerPoint</Application>
  <DocSecurity>0</DocSecurity>
  <PresentationFormat>全屏显示(4:3)</PresentationFormat>
  <Lines>0</Lines>
  <Paragraphs>116</Paragraphs>
  <Slides>16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微软雅黑</vt:lpstr>
      <vt:lpstr>华文细黑</vt:lpstr>
      <vt:lpstr>Arial</vt:lpstr>
      <vt:lpstr>Calibri</vt:lpstr>
      <vt:lpstr>Wingdings</vt:lpstr>
      <vt:lpstr>等线</vt:lpstr>
      <vt:lpstr>1_Office 主题</vt:lpstr>
      <vt:lpstr>PowerPoint 演示文稿</vt:lpstr>
      <vt:lpstr>课程目标</vt:lpstr>
      <vt:lpstr>PowerPoint 演示文稿</vt:lpstr>
      <vt:lpstr>网络映射器工具Nmap</vt:lpstr>
      <vt:lpstr>主机存活扫描</vt:lpstr>
      <vt:lpstr>TCP ACK scanning </vt:lpstr>
      <vt:lpstr>端口扫描/全连接扫描/ TCP connect scanning </vt:lpstr>
      <vt:lpstr>背后抓包记录</vt:lpstr>
      <vt:lpstr>隐藏扫描/半连接扫描/ TCP SYN scanning </vt:lpstr>
      <vt:lpstr>TCP FIN/Xmas/NULL scanning </vt:lpstr>
      <vt:lpstr>背后抓包记录</vt:lpstr>
      <vt:lpstr>UDP扫描</vt:lpstr>
      <vt:lpstr>系统指纹扫描</vt:lpstr>
      <vt:lpstr>FIN系统指纹扫描</vt:lpstr>
      <vt:lpstr>被动协议栈指纹识别</vt:lpstr>
      <vt:lpstr>PowerPoint 演示文稿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Administrator</dc:creator>
  <cp:lastModifiedBy>权 王</cp:lastModifiedBy>
  <cp:revision>1625</cp:revision>
  <cp:lastPrinted>1899-12-30T00:00:00Z</cp:lastPrinted>
  <dcterms:created xsi:type="dcterms:W3CDTF">2010-02-02T08:35:21Z</dcterms:created>
  <dcterms:modified xsi:type="dcterms:W3CDTF">2023-10-26T04:03:51Z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2052-6.6.0.2461</vt:lpwstr>
  </property>
</Properties>
</file>